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08" autoAdjust="0"/>
    <p:restoredTop sz="94660"/>
  </p:normalViewPr>
  <p:slideViewPr>
    <p:cSldViewPr snapToGrid="0">
      <p:cViewPr>
        <p:scale>
          <a:sx n="133" d="100"/>
          <a:sy n="133" d="100"/>
        </p:scale>
        <p:origin x="134" y="-1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76988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357467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703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3535345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2774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3132927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107781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340052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26009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87F5E0-BA84-40AD-B619-57CAB9596FD5}" type="datetimeFigureOut">
              <a:rPr lang="en-GB" smtClean="0"/>
              <a:t>20/09/2022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223139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87F5E0-BA84-40AD-B619-57CAB9596FD5}"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205642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87F5E0-BA84-40AD-B619-57CAB9596FD5}" type="datetimeFigureOut">
              <a:rPr lang="en-GB" smtClean="0"/>
              <a:t>20/09/2022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65353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87F5E0-BA84-40AD-B619-57CAB9596FD5}" type="datetimeFigureOut">
              <a:rPr lang="en-GB" smtClean="0"/>
              <a:t>20/09/2022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294033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7F5E0-BA84-40AD-B619-57CAB9596FD5}" type="datetimeFigureOut">
              <a:rPr lang="en-GB" smtClean="0"/>
              <a:t>20/09/2022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12550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287F5E0-BA84-40AD-B619-57CAB9596FD5}"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351543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87F5E0-BA84-40AD-B619-57CAB9596FD5}" type="datetimeFigureOut">
              <a:rPr lang="en-GB" smtClean="0"/>
              <a:t>20/09/2022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38D106-7362-4CDB-B844-69E86D4E9F11}" type="slidenum">
              <a:rPr lang="en-GB" smtClean="0"/>
              <a:t>‹#›</a:t>
            </a:fld>
            <a:endParaRPr lang="en-GB"/>
          </a:p>
        </p:txBody>
      </p:sp>
    </p:spTree>
    <p:extLst>
      <p:ext uri="{BB962C8B-B14F-4D97-AF65-F5344CB8AC3E}">
        <p14:creationId xmlns:p14="http://schemas.microsoft.com/office/powerpoint/2010/main" val="172723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87F5E0-BA84-40AD-B619-57CAB9596FD5}" type="datetimeFigureOut">
              <a:rPr lang="en-GB" smtClean="0"/>
              <a:t>20/09/2022</a:t>
            </a:fld>
            <a:endParaRPr lang="en-GB"/>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8B38D106-7362-4CDB-B844-69E86D4E9F11}" type="slidenum">
              <a:rPr lang="en-GB" smtClean="0"/>
              <a:t>‹#›</a:t>
            </a:fld>
            <a:endParaRPr lang="en-GB"/>
          </a:p>
        </p:txBody>
      </p:sp>
    </p:spTree>
    <p:extLst>
      <p:ext uri="{BB962C8B-B14F-4D97-AF65-F5344CB8AC3E}">
        <p14:creationId xmlns:p14="http://schemas.microsoft.com/office/powerpoint/2010/main" val="35085478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eg"/><Relationship Id="rId1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388554" y="2924840"/>
            <a:ext cx="3664373" cy="523220"/>
          </a:xfrm>
          <a:prstGeom prst="rect">
            <a:avLst/>
          </a:prstGeom>
          <a:noFill/>
        </p:spPr>
        <p:txBody>
          <a:bodyPr wrap="square" rtlCol="0">
            <a:spAutoFit/>
          </a:bodyPr>
          <a:lstStyle/>
          <a:p>
            <a:r>
              <a:rPr lang="en-GB" sz="2800" b="1" dirty="0">
                <a:solidFill>
                  <a:srgbClr val="FF0000"/>
                </a:solidFill>
                <a:effectLst>
                  <a:outerShdw blurRad="38100" dist="38100" dir="2700000" algn="tl">
                    <a:srgbClr val="000000">
                      <a:alpha val="43137"/>
                    </a:srgbClr>
                  </a:outerShdw>
                </a:effectLst>
              </a:rPr>
              <a:t>CHANGING CLIMATE</a:t>
            </a:r>
          </a:p>
        </p:txBody>
      </p:sp>
      <p:sp>
        <p:nvSpPr>
          <p:cNvPr id="5" name="TextBox 4"/>
          <p:cNvSpPr txBox="1"/>
          <p:nvPr/>
        </p:nvSpPr>
        <p:spPr>
          <a:xfrm>
            <a:off x="3388554" y="2745433"/>
            <a:ext cx="3321934" cy="307777"/>
          </a:xfrm>
          <a:prstGeom prst="rect">
            <a:avLst/>
          </a:prstGeom>
          <a:noFill/>
        </p:spPr>
        <p:txBody>
          <a:bodyPr wrap="square" rtlCol="0">
            <a:spAutoFit/>
          </a:bodyPr>
          <a:lstStyle/>
          <a:p>
            <a:r>
              <a:rPr lang="en-GB" sz="1400" b="1" dirty="0">
                <a:solidFill>
                  <a:srgbClr val="FF0000"/>
                </a:solidFill>
                <a:effectLst>
                  <a:outerShdw blurRad="38100" dist="38100" dir="2700000" algn="tl">
                    <a:srgbClr val="000000">
                      <a:alpha val="43137"/>
                    </a:srgbClr>
                  </a:outerShdw>
                </a:effectLst>
              </a:rPr>
              <a:t>Topic 2</a:t>
            </a:r>
          </a:p>
        </p:txBody>
      </p:sp>
      <p:graphicFrame>
        <p:nvGraphicFramePr>
          <p:cNvPr id="7" name="Table 6"/>
          <p:cNvGraphicFramePr>
            <a:graphicFrameLocks noGrp="1"/>
          </p:cNvGraphicFramePr>
          <p:nvPr>
            <p:extLst>
              <p:ext uri="{D42A27DB-BD31-4B8C-83A1-F6EECF244321}">
                <p14:modId xmlns:p14="http://schemas.microsoft.com/office/powerpoint/2010/main" val="331742396"/>
              </p:ext>
            </p:extLst>
          </p:nvPr>
        </p:nvGraphicFramePr>
        <p:xfrm>
          <a:off x="-1" y="0"/>
          <a:ext cx="4253023" cy="530522"/>
        </p:xfrm>
        <a:graphic>
          <a:graphicData uri="http://schemas.openxmlformats.org/drawingml/2006/table">
            <a:tbl>
              <a:tblPr firstRow="1" bandRow="1">
                <a:tableStyleId>{7DF18680-E054-41AD-8BC1-D1AEF772440D}</a:tableStyleId>
              </a:tblPr>
              <a:tblGrid>
                <a:gridCol w="4253023">
                  <a:extLst>
                    <a:ext uri="{9D8B030D-6E8A-4147-A177-3AD203B41FA5}">
                      <a16:colId xmlns:a16="http://schemas.microsoft.com/office/drawing/2014/main" val="4107558010"/>
                    </a:ext>
                  </a:extLst>
                </a:gridCol>
              </a:tblGrid>
              <a:tr h="193201">
                <a:tc>
                  <a:txBody>
                    <a:bodyPr/>
                    <a:lstStyle/>
                    <a:p>
                      <a:r>
                        <a:rPr lang="en-GB" sz="800" dirty="0">
                          <a:latin typeface="Arial" panose="020B0604020202020204" pitchFamily="34" charset="0"/>
                          <a:cs typeface="Arial" panose="020B0604020202020204" pitchFamily="34" charset="0"/>
                        </a:rPr>
                        <a:t>What is Climate Change?</a:t>
                      </a:r>
                    </a:p>
                  </a:txBody>
                  <a:tcPr/>
                </a:tc>
                <a:extLst>
                  <a:ext uri="{0D108BD9-81ED-4DB2-BD59-A6C34878D82A}">
                    <a16:rowId xmlns:a16="http://schemas.microsoft.com/office/drawing/2014/main" val="2200129887"/>
                  </a:ext>
                </a:extLst>
              </a:tr>
              <a:tr h="317162">
                <a:tc>
                  <a:txBody>
                    <a:bodyPr/>
                    <a:lstStyle/>
                    <a:p>
                      <a:r>
                        <a:rPr lang="en-GB" sz="700" dirty="0">
                          <a:latin typeface="Arial" panose="020B0604020202020204" pitchFamily="34" charset="0"/>
                          <a:cs typeface="Arial" panose="020B0604020202020204" pitchFamily="34" charset="0"/>
                        </a:rPr>
                        <a:t>Climate change is a large-scale, long-term shift in the planet's weather patterns or average temperatures. Earth has had tropical climates and ice ages many times in its 4.5 billion years.</a:t>
                      </a:r>
                    </a:p>
                  </a:txBody>
                  <a:tcPr/>
                </a:tc>
                <a:extLst>
                  <a:ext uri="{0D108BD9-81ED-4DB2-BD59-A6C34878D82A}">
                    <a16:rowId xmlns:a16="http://schemas.microsoft.com/office/drawing/2014/main" val="155259383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82186416"/>
              </p:ext>
            </p:extLst>
          </p:nvPr>
        </p:nvGraphicFramePr>
        <p:xfrm>
          <a:off x="0" y="563615"/>
          <a:ext cx="2410047" cy="1356360"/>
        </p:xfrm>
        <a:graphic>
          <a:graphicData uri="http://schemas.openxmlformats.org/drawingml/2006/table">
            <a:tbl>
              <a:tblPr firstRow="1" bandRow="1">
                <a:tableStyleId>{7DF18680-E054-41AD-8BC1-D1AEF772440D}</a:tableStyleId>
              </a:tblPr>
              <a:tblGrid>
                <a:gridCol w="2410047">
                  <a:extLst>
                    <a:ext uri="{9D8B030D-6E8A-4147-A177-3AD203B41FA5}">
                      <a16:colId xmlns:a16="http://schemas.microsoft.com/office/drawing/2014/main" val="229962551"/>
                    </a:ext>
                  </a:extLst>
                </a:gridCol>
              </a:tblGrid>
              <a:tr h="165496">
                <a:tc>
                  <a:txBody>
                    <a:bodyPr/>
                    <a:lstStyle/>
                    <a:p>
                      <a:r>
                        <a:rPr lang="en-GB" sz="800" dirty="0"/>
                        <a:t>Quaternary geological period</a:t>
                      </a:r>
                    </a:p>
                  </a:txBody>
                  <a:tcPr/>
                </a:tc>
                <a:extLst>
                  <a:ext uri="{0D108BD9-81ED-4DB2-BD59-A6C34878D82A}">
                    <a16:rowId xmlns:a16="http://schemas.microsoft.com/office/drawing/2014/main" val="30434695"/>
                  </a:ext>
                </a:extLst>
              </a:tr>
              <a:tr h="285651">
                <a:tc>
                  <a:txBody>
                    <a:bodyPr/>
                    <a:lstStyle/>
                    <a:p>
                      <a:r>
                        <a:rPr lang="en-GB" sz="700" dirty="0"/>
                        <a:t>The quaternary period is the</a:t>
                      </a:r>
                      <a:r>
                        <a:rPr lang="en-GB" sz="700" baseline="0" dirty="0"/>
                        <a:t> </a:t>
                      </a:r>
                      <a:r>
                        <a:rPr lang="en-GB" sz="700" dirty="0"/>
                        <a:t>last </a:t>
                      </a:r>
                      <a:r>
                        <a:rPr lang="en-GB" sz="700" baseline="0" dirty="0"/>
                        <a:t>2.6 million years. During this period temperatures have always fluctuated. The cold ‘spikes’ are the glacial periods, whereas the warm points are the interglacial periods.  </a:t>
                      </a:r>
                      <a:endParaRPr lang="en-GB" sz="700" dirty="0"/>
                    </a:p>
                  </a:txBody>
                  <a:tcPr/>
                </a:tc>
                <a:extLst>
                  <a:ext uri="{0D108BD9-81ED-4DB2-BD59-A6C34878D82A}">
                    <a16:rowId xmlns:a16="http://schemas.microsoft.com/office/drawing/2014/main" val="1846623054"/>
                  </a:ext>
                </a:extLst>
              </a:tr>
              <a:tr h="285651">
                <a:tc>
                  <a:txBody>
                    <a:bodyPr/>
                    <a:lstStyle/>
                    <a:p>
                      <a:r>
                        <a:rPr lang="en-GB" sz="700" dirty="0"/>
                        <a:t>Today’s temperature is</a:t>
                      </a:r>
                      <a:r>
                        <a:rPr lang="en-GB" sz="700" baseline="0" dirty="0"/>
                        <a:t> higher than the rest of the period. Despite alternate cold and warm moments within this period, global temperatures have increased above average in the past 100 years. This current trend is what's become know as global warming. </a:t>
                      </a:r>
                      <a:endParaRPr lang="en-GB" sz="700" dirty="0"/>
                    </a:p>
                  </a:txBody>
                  <a:tcPr/>
                </a:tc>
                <a:extLst>
                  <a:ext uri="{0D108BD9-81ED-4DB2-BD59-A6C34878D82A}">
                    <a16:rowId xmlns:a16="http://schemas.microsoft.com/office/drawing/2014/main" val="1705826752"/>
                  </a:ext>
                </a:extLst>
              </a:tr>
            </a:tbl>
          </a:graphicData>
        </a:graphic>
      </p:graphicFrame>
      <p:pic>
        <p:nvPicPr>
          <p:cNvPr id="14" name="Picture 13"/>
          <p:cNvPicPr>
            <a:picLocks noChangeAspect="1"/>
          </p:cNvPicPr>
          <p:nvPr/>
        </p:nvPicPr>
        <p:blipFill rotWithShape="1">
          <a:blip r:embed="rId2" cstate="hqprint">
            <a:extLst>
              <a:ext uri="{28A0092B-C50C-407E-A947-70E740481C1C}">
                <a14:useLocalDpi xmlns:a14="http://schemas.microsoft.com/office/drawing/2010/main" val="0"/>
              </a:ext>
            </a:extLst>
          </a:blip>
          <a:srcRect t="4072"/>
          <a:stretch/>
        </p:blipFill>
        <p:spPr>
          <a:xfrm>
            <a:off x="2466066" y="563615"/>
            <a:ext cx="1773465" cy="1356360"/>
          </a:xfrm>
          <a:prstGeom prst="rect">
            <a:avLst/>
          </a:prstGeom>
          <a:ln>
            <a:solidFill>
              <a:srgbClr val="FF0000"/>
            </a:solidFill>
          </a:ln>
        </p:spPr>
      </p:pic>
      <p:graphicFrame>
        <p:nvGraphicFramePr>
          <p:cNvPr id="15" name="Table 14"/>
          <p:cNvGraphicFramePr>
            <a:graphicFrameLocks noGrp="1"/>
          </p:cNvGraphicFramePr>
          <p:nvPr>
            <p:extLst>
              <p:ext uri="{D42A27DB-BD31-4B8C-83A1-F6EECF244321}">
                <p14:modId xmlns:p14="http://schemas.microsoft.com/office/powerpoint/2010/main" val="4156303011"/>
              </p:ext>
            </p:extLst>
          </p:nvPr>
        </p:nvGraphicFramePr>
        <p:xfrm>
          <a:off x="0" y="1953068"/>
          <a:ext cx="3388555" cy="2697480"/>
        </p:xfrm>
        <a:graphic>
          <a:graphicData uri="http://schemas.openxmlformats.org/drawingml/2006/table">
            <a:tbl>
              <a:tblPr firstRow="1" bandRow="1">
                <a:tableStyleId>{7DF18680-E054-41AD-8BC1-D1AEF772440D}</a:tableStyleId>
              </a:tblPr>
              <a:tblGrid>
                <a:gridCol w="977032">
                  <a:extLst>
                    <a:ext uri="{9D8B030D-6E8A-4147-A177-3AD203B41FA5}">
                      <a16:colId xmlns:a16="http://schemas.microsoft.com/office/drawing/2014/main" val="4107558010"/>
                    </a:ext>
                  </a:extLst>
                </a:gridCol>
                <a:gridCol w="2411523">
                  <a:extLst>
                    <a:ext uri="{9D8B030D-6E8A-4147-A177-3AD203B41FA5}">
                      <a16:colId xmlns:a16="http://schemas.microsoft.com/office/drawing/2014/main" val="4184122965"/>
                    </a:ext>
                  </a:extLst>
                </a:gridCol>
              </a:tblGrid>
              <a:tr h="193201">
                <a:tc gridSpan="2">
                  <a:txBody>
                    <a:bodyPr/>
                    <a:lstStyle/>
                    <a:p>
                      <a:r>
                        <a:rPr lang="en-GB" sz="800" dirty="0">
                          <a:latin typeface="Arial" panose="020B0604020202020204" pitchFamily="34" charset="0"/>
                          <a:cs typeface="Arial" panose="020B0604020202020204" pitchFamily="34" charset="0"/>
                        </a:rPr>
                        <a:t>Evidence for climate change</a:t>
                      </a:r>
                    </a:p>
                  </a:txBody>
                  <a:tcPr/>
                </a:tc>
                <a:tc hMerge="1">
                  <a:txBody>
                    <a:bodyPr/>
                    <a:lstStyle/>
                    <a:p>
                      <a:endParaRPr lang="en-GB"/>
                    </a:p>
                  </a:txBody>
                  <a:tcPr/>
                </a:tc>
                <a:extLst>
                  <a:ext uri="{0D108BD9-81ED-4DB2-BD59-A6C34878D82A}">
                    <a16:rowId xmlns:a16="http://schemas.microsoft.com/office/drawing/2014/main" val="2200129887"/>
                  </a:ext>
                </a:extLst>
              </a:tr>
              <a:tr h="317162">
                <a:tc gridSpan="2">
                  <a:txBody>
                    <a:bodyPr/>
                    <a:lstStyle/>
                    <a:p>
                      <a:r>
                        <a:rPr lang="en-GB" sz="700" dirty="0">
                          <a:latin typeface="Arial" panose="020B0604020202020204" pitchFamily="34" charset="0"/>
                          <a:cs typeface="Arial" panose="020B0604020202020204" pitchFamily="34" charset="0"/>
                        </a:rPr>
                        <a:t>Earth’s temperature has changed over the last 2.6 million years. Scientist know this by collecting a range of evidence</a:t>
                      </a:r>
                      <a:r>
                        <a:rPr lang="en-GB" sz="700" baseline="0" dirty="0">
                          <a:latin typeface="Arial" panose="020B0604020202020204" pitchFamily="34" charset="0"/>
                          <a:cs typeface="Arial" panose="020B0604020202020204" pitchFamily="34" charset="0"/>
                        </a:rPr>
                        <a:t> that is trapped or stored in the environment around us. </a:t>
                      </a:r>
                      <a:endParaRPr lang="en-GB" sz="700"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552593832"/>
                  </a:ext>
                </a:extLst>
              </a:tr>
              <a:tr h="317162">
                <a:tc>
                  <a:txBody>
                    <a:bodyPr/>
                    <a:lstStyle/>
                    <a:p>
                      <a:r>
                        <a:rPr lang="en-GB" sz="700" b="1" dirty="0">
                          <a:latin typeface="Arial" panose="020B0604020202020204" pitchFamily="34" charset="0"/>
                          <a:cs typeface="Arial" panose="020B0604020202020204" pitchFamily="34" charset="0"/>
                        </a:rPr>
                        <a:t>Geological fossil evidence</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Plants and animals fossils/remains</a:t>
                      </a:r>
                      <a:r>
                        <a:rPr lang="en-GB" sz="700" baseline="0" dirty="0">
                          <a:latin typeface="Arial" panose="020B0604020202020204" pitchFamily="34" charset="0"/>
                          <a:cs typeface="Arial" panose="020B0604020202020204" pitchFamily="34" charset="0"/>
                        </a:rPr>
                        <a:t> </a:t>
                      </a:r>
                      <a:r>
                        <a:rPr lang="en-GB" sz="700" dirty="0">
                          <a:latin typeface="Arial" panose="020B0604020202020204" pitchFamily="34" charset="0"/>
                          <a:cs typeface="Arial" panose="020B0604020202020204" pitchFamily="34" charset="0"/>
                        </a:rPr>
                        <a:t>which favour certain environmental</a:t>
                      </a:r>
                      <a:r>
                        <a:rPr lang="en-GB" sz="700" baseline="0" dirty="0">
                          <a:latin typeface="Arial" panose="020B0604020202020204" pitchFamily="34" charset="0"/>
                          <a:cs typeface="Arial" panose="020B0604020202020204" pitchFamily="34" charset="0"/>
                        </a:rPr>
                        <a:t> conditions </a:t>
                      </a:r>
                      <a:r>
                        <a:rPr lang="en-GB" sz="700" dirty="0">
                          <a:latin typeface="Arial" panose="020B0604020202020204" pitchFamily="34" charset="0"/>
                          <a:cs typeface="Arial" panose="020B0604020202020204" pitchFamily="34" charset="0"/>
                        </a:rPr>
                        <a:t>have</a:t>
                      </a:r>
                      <a:r>
                        <a:rPr lang="en-GB" sz="700" baseline="0" dirty="0">
                          <a:latin typeface="Arial" panose="020B0604020202020204" pitchFamily="34" charset="0"/>
                          <a:cs typeface="Arial" panose="020B0604020202020204" pitchFamily="34" charset="0"/>
                        </a:rPr>
                        <a:t> been found in contractionary conditions, thus suggesting periods of a warmer and colder time. E.g. Mastodon in USA.</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2437596"/>
                  </a:ext>
                </a:extLst>
              </a:tr>
              <a:tr h="317162">
                <a:tc>
                  <a:txBody>
                    <a:bodyPr/>
                    <a:lstStyle/>
                    <a:p>
                      <a:r>
                        <a:rPr lang="en-GB" sz="700" b="1" dirty="0">
                          <a:latin typeface="Arial" panose="020B0604020202020204" pitchFamily="34" charset="0"/>
                          <a:cs typeface="Arial" panose="020B0604020202020204" pitchFamily="34" charset="0"/>
                        </a:rPr>
                        <a:t>Ocean Sediment </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Layers of sediment that has built up over time have provided scientist</a:t>
                      </a:r>
                      <a:r>
                        <a:rPr lang="en-GB" sz="700" baseline="0" dirty="0">
                          <a:latin typeface="Arial" panose="020B0604020202020204" pitchFamily="34" charset="0"/>
                          <a:cs typeface="Arial" panose="020B0604020202020204" pitchFamily="34" charset="0"/>
                        </a:rPr>
                        <a:t>  trapped oxygen isotopes. Scientist have used them to calculate and understand that atmospheric temperature have indeed changed.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4191270"/>
                  </a:ext>
                </a:extLst>
              </a:tr>
              <a:tr h="317162">
                <a:tc>
                  <a:txBody>
                    <a:bodyPr/>
                    <a:lstStyle/>
                    <a:p>
                      <a:r>
                        <a:rPr lang="en-GB" sz="700" b="1" dirty="0">
                          <a:latin typeface="Arial" panose="020B0604020202020204" pitchFamily="34" charset="0"/>
                          <a:cs typeface="Arial" panose="020B0604020202020204" pitchFamily="34" charset="0"/>
                        </a:rPr>
                        <a:t>Ice Cores</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Ice </a:t>
                      </a:r>
                      <a:r>
                        <a:rPr lang="en-GB" sz="700" baseline="0" dirty="0">
                          <a:latin typeface="Arial" panose="020B0604020202020204" pitchFamily="34" charset="0"/>
                          <a:cs typeface="Arial" panose="020B0604020202020204" pitchFamily="34" charset="0"/>
                        </a:rPr>
                        <a:t>cores are made up from different layers that each represents a different historical time. By exploring the water molecules of these cores, scientist have calculated fluctuating temperatures of the atmosphere.</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7398747"/>
                  </a:ext>
                </a:extLst>
              </a:tr>
              <a:tr h="317162">
                <a:tc>
                  <a:txBody>
                    <a:bodyPr/>
                    <a:lstStyle/>
                    <a:p>
                      <a:r>
                        <a:rPr lang="en-GB" sz="700" b="1" dirty="0">
                          <a:latin typeface="Arial" panose="020B0604020202020204" pitchFamily="34" charset="0"/>
                          <a:cs typeface="Arial" panose="020B0604020202020204" pitchFamily="34" charset="0"/>
                        </a:rPr>
                        <a:t>Historical records</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Historical </a:t>
                      </a:r>
                      <a:r>
                        <a:rPr lang="en-GB" sz="700" baseline="0" dirty="0">
                          <a:latin typeface="Arial" panose="020B0604020202020204" pitchFamily="34" charset="0"/>
                          <a:cs typeface="Arial" panose="020B0604020202020204" pitchFamily="34" charset="0"/>
                        </a:rPr>
                        <a:t>records from ancient cave paintings, diaries and written observations have provide evidence of climate change through personal accounts from the people through them.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680607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52606470"/>
              </p:ext>
            </p:extLst>
          </p:nvPr>
        </p:nvGraphicFramePr>
        <p:xfrm>
          <a:off x="3416565" y="3431348"/>
          <a:ext cx="3416565" cy="1219200"/>
        </p:xfrm>
        <a:graphic>
          <a:graphicData uri="http://schemas.openxmlformats.org/drawingml/2006/table">
            <a:tbl>
              <a:tblPr firstRow="1" bandRow="1">
                <a:tableStyleId>{7DF18680-E054-41AD-8BC1-D1AEF772440D}</a:tableStyleId>
              </a:tblPr>
              <a:tblGrid>
                <a:gridCol w="3416565">
                  <a:extLst>
                    <a:ext uri="{9D8B030D-6E8A-4147-A177-3AD203B41FA5}">
                      <a16:colId xmlns:a16="http://schemas.microsoft.com/office/drawing/2014/main" val="4107558010"/>
                    </a:ext>
                  </a:extLst>
                </a:gridCol>
              </a:tblGrid>
              <a:tr h="178526">
                <a:tc>
                  <a:txBody>
                    <a:bodyPr/>
                    <a:lstStyle/>
                    <a:p>
                      <a:r>
                        <a:rPr lang="en-GB" sz="800" dirty="0">
                          <a:latin typeface="Arial" panose="020B0604020202020204" pitchFamily="34" charset="0"/>
                          <a:cs typeface="Arial" panose="020B0604020202020204" pitchFamily="34" charset="0"/>
                        </a:rPr>
                        <a:t>Past Evidence: The Little Ice Age (1300-1870)</a:t>
                      </a:r>
                    </a:p>
                  </a:txBody>
                  <a:tcPr/>
                </a:tc>
                <a:extLst>
                  <a:ext uri="{0D108BD9-81ED-4DB2-BD59-A6C34878D82A}">
                    <a16:rowId xmlns:a16="http://schemas.microsoft.com/office/drawing/2014/main" val="2200129887"/>
                  </a:ext>
                </a:extLst>
              </a:tr>
              <a:tr h="255038">
                <a:tc>
                  <a:txBody>
                    <a:bodyPr/>
                    <a:lstStyle/>
                    <a:p>
                      <a:r>
                        <a:rPr lang="en-GB" sz="700" kern="1200" dirty="0">
                          <a:solidFill>
                            <a:schemeClr val="dk1"/>
                          </a:solidFill>
                          <a:effectLst/>
                          <a:latin typeface="Arial" panose="020B0604020202020204" pitchFamily="34" charset="0"/>
                          <a:ea typeface="+mn-ea"/>
                          <a:cs typeface="Arial" panose="020B0604020202020204" pitchFamily="34" charset="0"/>
                        </a:rPr>
                        <a:t>The Little Ice Age was a period of cooling that occurred after the Medieval Warm Period</a:t>
                      </a:r>
                      <a:r>
                        <a:rPr lang="en-GB" sz="700" kern="1200" baseline="0" dirty="0">
                          <a:solidFill>
                            <a:schemeClr val="dk1"/>
                          </a:solidFill>
                          <a:effectLst/>
                          <a:latin typeface="Arial" panose="020B0604020202020204" pitchFamily="34" charset="0"/>
                          <a:ea typeface="+mn-ea"/>
                          <a:cs typeface="Arial" panose="020B0604020202020204" pitchFamily="34" charset="0"/>
                        </a:rPr>
                        <a:t> in parts of Europe and North America. Impacts included…</a:t>
                      </a:r>
                      <a:endParaRPr lang="en-GB" sz="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2593832"/>
                  </a:ext>
                </a:extLst>
              </a:tr>
              <a:tr h="165774">
                <a:tc>
                  <a:txBody>
                    <a:bodyPr/>
                    <a:lstStyle/>
                    <a:p>
                      <a:r>
                        <a:rPr lang="en-GB" sz="700" dirty="0">
                          <a:latin typeface="Arial" panose="020B0604020202020204" pitchFamily="34" charset="0"/>
                          <a:cs typeface="Arial" panose="020B0604020202020204" pitchFamily="34" charset="0"/>
                        </a:rPr>
                        <a:t>1. Price of grain increased and vineyards</a:t>
                      </a:r>
                      <a:r>
                        <a:rPr lang="en-GB" sz="700" baseline="0" dirty="0">
                          <a:latin typeface="Arial" panose="020B0604020202020204" pitchFamily="34" charset="0"/>
                          <a:cs typeface="Arial" panose="020B0604020202020204" pitchFamily="34" charset="0"/>
                        </a:rPr>
                        <a:t> become unproductive.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8810120"/>
                  </a:ext>
                </a:extLst>
              </a:tr>
              <a:tr h="255038">
                <a:tc>
                  <a:txBody>
                    <a:bodyPr/>
                    <a:lstStyle/>
                    <a:p>
                      <a:r>
                        <a:rPr lang="en-GB" sz="700" dirty="0">
                          <a:latin typeface="Arial" panose="020B0604020202020204" pitchFamily="34" charset="0"/>
                          <a:cs typeface="Arial" panose="020B0604020202020204" pitchFamily="34" charset="0"/>
                        </a:rPr>
                        <a:t>2. Sea ice engulfed Iceland and the sea force</a:t>
                      </a:r>
                      <a:r>
                        <a:rPr lang="en-GB" sz="700" baseline="0" dirty="0">
                          <a:latin typeface="Arial" panose="020B0604020202020204" pitchFamily="34" charset="0"/>
                          <a:cs typeface="Arial" panose="020B0604020202020204" pitchFamily="34" charset="0"/>
                        </a:rPr>
                        <a:t> around parts f the UK. Frost Fairs were held on rivers such as the River Thames.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8953325"/>
                  </a:ext>
                </a:extLst>
              </a:tr>
              <a:tr h="165774">
                <a:tc>
                  <a:txBody>
                    <a:bodyPr/>
                    <a:lstStyle/>
                    <a:p>
                      <a:r>
                        <a:rPr lang="en-GB" sz="700" dirty="0">
                          <a:latin typeface="Arial" panose="020B0604020202020204" pitchFamily="34" charset="0"/>
                          <a:cs typeface="Arial" panose="020B0604020202020204" pitchFamily="34" charset="0"/>
                        </a:rPr>
                        <a:t>3. People suffered from the intense cold winters as food stock</a:t>
                      </a:r>
                      <a:r>
                        <a:rPr lang="en-GB" sz="700" baseline="0" dirty="0">
                          <a:latin typeface="Arial" panose="020B0604020202020204" pitchFamily="34" charset="0"/>
                          <a:cs typeface="Arial" panose="020B0604020202020204" pitchFamily="34" charset="0"/>
                        </a:rPr>
                        <a:t> were limited.</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4439377"/>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719511130"/>
              </p:ext>
            </p:extLst>
          </p:nvPr>
        </p:nvGraphicFramePr>
        <p:xfrm>
          <a:off x="0" y="4650548"/>
          <a:ext cx="3040914" cy="2179320"/>
        </p:xfrm>
        <a:graphic>
          <a:graphicData uri="http://schemas.openxmlformats.org/drawingml/2006/table">
            <a:tbl>
              <a:tblPr firstRow="1" bandRow="1">
                <a:tableStyleId>{7DF18680-E054-41AD-8BC1-D1AEF772440D}</a:tableStyleId>
              </a:tblPr>
              <a:tblGrid>
                <a:gridCol w="788954">
                  <a:extLst>
                    <a:ext uri="{9D8B030D-6E8A-4147-A177-3AD203B41FA5}">
                      <a16:colId xmlns:a16="http://schemas.microsoft.com/office/drawing/2014/main" val="4107558010"/>
                    </a:ext>
                  </a:extLst>
                </a:gridCol>
                <a:gridCol w="2251960">
                  <a:extLst>
                    <a:ext uri="{9D8B030D-6E8A-4147-A177-3AD203B41FA5}">
                      <a16:colId xmlns:a16="http://schemas.microsoft.com/office/drawing/2014/main" val="2876715182"/>
                    </a:ext>
                  </a:extLst>
                </a:gridCol>
              </a:tblGrid>
              <a:tr h="152043">
                <a:tc gridSpan="2">
                  <a:txBody>
                    <a:bodyPr/>
                    <a:lstStyle/>
                    <a:p>
                      <a:r>
                        <a:rPr lang="en-GB" sz="800" dirty="0">
                          <a:latin typeface="Arial" panose="020B0604020202020204" pitchFamily="34" charset="0"/>
                          <a:cs typeface="Arial" panose="020B0604020202020204" pitchFamily="34" charset="0"/>
                        </a:rPr>
                        <a:t>Recent Evidence</a:t>
                      </a:r>
                      <a:r>
                        <a:rPr lang="en-GB" sz="800" baseline="0" dirty="0">
                          <a:latin typeface="Arial" panose="020B0604020202020204" pitchFamily="34" charset="0"/>
                          <a:cs typeface="Arial" panose="020B0604020202020204" pitchFamily="34" charset="0"/>
                        </a:rPr>
                        <a:t> for climate change. </a:t>
                      </a:r>
                      <a:endParaRPr lang="en-GB" sz="800"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2200129887"/>
                  </a:ext>
                </a:extLst>
              </a:tr>
              <a:tr h="247535">
                <a:tc gridSpan="2">
                  <a:txBody>
                    <a:bodyPr/>
                    <a:lstStyle/>
                    <a:p>
                      <a:r>
                        <a:rPr lang="en-GB" sz="700" kern="1200" dirty="0">
                          <a:solidFill>
                            <a:schemeClr val="dk1"/>
                          </a:solidFill>
                          <a:effectLst/>
                          <a:latin typeface="Arial" panose="020B0604020202020204" pitchFamily="34" charset="0"/>
                          <a:ea typeface="+mn-ea"/>
                          <a:cs typeface="Arial" panose="020B0604020202020204" pitchFamily="34" charset="0"/>
                        </a:rPr>
                        <a:t>In the past 100 years, scientists have become pretty good</a:t>
                      </a:r>
                      <a:r>
                        <a:rPr lang="en-GB" sz="700" kern="1200" baseline="0" dirty="0">
                          <a:solidFill>
                            <a:schemeClr val="dk1"/>
                          </a:solidFill>
                          <a:effectLst/>
                          <a:latin typeface="Arial" panose="020B0604020202020204" pitchFamily="34" charset="0"/>
                          <a:ea typeface="+mn-ea"/>
                          <a:cs typeface="Arial" panose="020B0604020202020204" pitchFamily="34" charset="0"/>
                        </a:rPr>
                        <a:t> at collecting accurate measurements from around the world. These measurements have suggested a trend that the climate is yet again changing. </a:t>
                      </a:r>
                      <a:endParaRPr lang="en-GB" sz="100"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552593832"/>
                  </a:ext>
                </a:extLst>
              </a:tr>
              <a:tr h="183360">
                <a:tc>
                  <a:txBody>
                    <a:bodyPr/>
                    <a:lstStyle/>
                    <a:p>
                      <a:r>
                        <a:rPr lang="en-GB" sz="700" b="1" dirty="0">
                          <a:latin typeface="Arial" panose="020B0604020202020204" pitchFamily="34" charset="0"/>
                          <a:cs typeface="Arial" panose="020B0604020202020204" pitchFamily="34" charset="0"/>
                        </a:rPr>
                        <a:t>Global</a:t>
                      </a:r>
                      <a:r>
                        <a:rPr lang="en-GB" sz="700" b="1" baseline="0" dirty="0">
                          <a:latin typeface="Arial" panose="020B0604020202020204" pitchFamily="34" charset="0"/>
                          <a:cs typeface="Arial" panose="020B0604020202020204" pitchFamily="34" charset="0"/>
                        </a:rPr>
                        <a:t> temperature data</a:t>
                      </a:r>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Evidence collected</a:t>
                      </a:r>
                      <a:r>
                        <a:rPr lang="en-GB" sz="700" baseline="0" dirty="0">
                          <a:latin typeface="Arial" panose="020B0604020202020204" pitchFamily="34" charset="0"/>
                          <a:cs typeface="Arial" panose="020B0604020202020204" pitchFamily="34" charset="0"/>
                        </a:rPr>
                        <a:t> by NASA suggests average global temperatures have increased by more than 0.6°C since 1950.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8810120"/>
                  </a:ext>
                </a:extLst>
              </a:tr>
              <a:tr h="247535">
                <a:tc>
                  <a:txBody>
                    <a:bodyPr/>
                    <a:lstStyle/>
                    <a:p>
                      <a:r>
                        <a:rPr lang="en-GB" sz="700" b="1" dirty="0">
                          <a:latin typeface="Arial" panose="020B0604020202020204" pitchFamily="34" charset="0"/>
                          <a:cs typeface="Arial" panose="020B0604020202020204" pitchFamily="34" charset="0"/>
                        </a:rPr>
                        <a:t>Ice</a:t>
                      </a:r>
                      <a:r>
                        <a:rPr lang="en-GB" sz="700" b="1" baseline="0" dirty="0">
                          <a:latin typeface="Arial" panose="020B0604020202020204" pitchFamily="34" charset="0"/>
                          <a:cs typeface="Arial" panose="020B0604020202020204" pitchFamily="34" charset="0"/>
                        </a:rPr>
                        <a:t> sheets and glaciers</a:t>
                      </a:r>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Evidence from maps and photos have shown many of the world’s glaciers and ice sheets are melting.</a:t>
                      </a:r>
                      <a:r>
                        <a:rPr lang="en-GB" sz="700" baseline="0" dirty="0">
                          <a:latin typeface="Arial" panose="020B0604020202020204" pitchFamily="34" charset="0"/>
                          <a:cs typeface="Arial" panose="020B0604020202020204" pitchFamily="34" charset="0"/>
                        </a:rPr>
                        <a:t> E.g. the Arctic sea ice has declined by 10% in 30 years.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8953325"/>
                  </a:ext>
                </a:extLst>
              </a:tr>
              <a:tr h="183360">
                <a:tc>
                  <a:txBody>
                    <a:bodyPr/>
                    <a:lstStyle/>
                    <a:p>
                      <a:r>
                        <a:rPr lang="en-GB" sz="700" b="1" dirty="0">
                          <a:latin typeface="Arial" panose="020B0604020202020204" pitchFamily="34" charset="0"/>
                          <a:cs typeface="Arial" panose="020B0604020202020204" pitchFamily="34" charset="0"/>
                        </a:rPr>
                        <a:t>Sea Level Change</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Evidence from the IPCC has shown that the average global sea level has risen by 10-20cms in the past 100 years. This is due to the additional water from fresh water ice and thermal expansion</a:t>
                      </a:r>
                      <a:r>
                        <a:rPr lang="en-GB" sz="700" baseline="0" dirty="0">
                          <a:latin typeface="Arial" panose="020B0604020202020204" pitchFamily="34" charset="0"/>
                          <a:cs typeface="Arial" panose="020B0604020202020204" pitchFamily="34" charset="0"/>
                        </a:rPr>
                        <a:t> of the ocean due to higher temperatures.</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4439377"/>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532634863"/>
              </p:ext>
            </p:extLst>
          </p:nvPr>
        </p:nvGraphicFramePr>
        <p:xfrm>
          <a:off x="3416565" y="1943309"/>
          <a:ext cx="2417165" cy="838200"/>
        </p:xfrm>
        <a:graphic>
          <a:graphicData uri="http://schemas.openxmlformats.org/drawingml/2006/table">
            <a:tbl>
              <a:tblPr firstRow="1" bandRow="1">
                <a:tableStyleId>{7DF18680-E054-41AD-8BC1-D1AEF772440D}</a:tableStyleId>
              </a:tblPr>
              <a:tblGrid>
                <a:gridCol w="2417165">
                  <a:extLst>
                    <a:ext uri="{9D8B030D-6E8A-4147-A177-3AD203B41FA5}">
                      <a16:colId xmlns:a16="http://schemas.microsoft.com/office/drawing/2014/main" val="4107558010"/>
                    </a:ext>
                  </a:extLst>
                </a:gridCol>
              </a:tblGrid>
              <a:tr h="152043">
                <a:tc>
                  <a:txBody>
                    <a:bodyPr/>
                    <a:lstStyle/>
                    <a:p>
                      <a:r>
                        <a:rPr lang="en-GB" sz="800" dirty="0">
                          <a:latin typeface="Arial" panose="020B0604020202020204" pitchFamily="34" charset="0"/>
                          <a:cs typeface="Arial" panose="020B0604020202020204" pitchFamily="34" charset="0"/>
                        </a:rPr>
                        <a:t>Retreat of the Columbia Glacier, Alaska, USA</a:t>
                      </a:r>
                    </a:p>
                  </a:txBody>
                  <a:tcPr/>
                </a:tc>
                <a:extLst>
                  <a:ext uri="{0D108BD9-81ED-4DB2-BD59-A6C34878D82A}">
                    <a16:rowId xmlns:a16="http://schemas.microsoft.com/office/drawing/2014/main" val="2200129887"/>
                  </a:ext>
                </a:extLst>
              </a:tr>
              <a:tr h="247535">
                <a:tc>
                  <a:txBody>
                    <a:bodyPr/>
                    <a:lstStyle/>
                    <a:p>
                      <a:r>
                        <a:rPr lang="en-GB" sz="700" kern="1200" dirty="0">
                          <a:solidFill>
                            <a:schemeClr val="dk1"/>
                          </a:solidFill>
                          <a:effectLst/>
                          <a:latin typeface="Arial" panose="020B0604020202020204" pitchFamily="34" charset="0"/>
                          <a:ea typeface="+mn-ea"/>
                          <a:cs typeface="Arial" panose="020B0604020202020204" pitchFamily="34" charset="0"/>
                        </a:rPr>
                        <a:t>Located in southern</a:t>
                      </a:r>
                      <a:r>
                        <a:rPr lang="en-GB" sz="700" kern="1200" baseline="0" dirty="0">
                          <a:solidFill>
                            <a:schemeClr val="dk1"/>
                          </a:solidFill>
                          <a:effectLst/>
                          <a:latin typeface="Arial" panose="020B0604020202020204" pitchFamily="34" charset="0"/>
                          <a:ea typeface="+mn-ea"/>
                          <a:cs typeface="Arial" panose="020B0604020202020204" pitchFamily="34" charset="0"/>
                        </a:rPr>
                        <a:t> Alaska, it flows 50km to the sea. The glaciers has been retreated by 16km and has lost half of its thickness in the last 30 years.  Scientist believed this is due to global warming, which if continued will contribute towards continued sea level rises. </a:t>
                      </a:r>
                      <a:endParaRPr lang="en-GB" sz="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259383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989049537"/>
              </p:ext>
            </p:extLst>
          </p:nvPr>
        </p:nvGraphicFramePr>
        <p:xfrm>
          <a:off x="3040914" y="4650550"/>
          <a:ext cx="3792216" cy="2179317"/>
        </p:xfrm>
        <a:graphic>
          <a:graphicData uri="http://schemas.openxmlformats.org/drawingml/2006/table">
            <a:tbl>
              <a:tblPr firstRow="1" bandRow="1">
                <a:tableStyleId>{7DF18680-E054-41AD-8BC1-D1AEF772440D}</a:tableStyleId>
              </a:tblPr>
              <a:tblGrid>
                <a:gridCol w="921486">
                  <a:extLst>
                    <a:ext uri="{9D8B030D-6E8A-4147-A177-3AD203B41FA5}">
                      <a16:colId xmlns:a16="http://schemas.microsoft.com/office/drawing/2014/main" val="4107558010"/>
                    </a:ext>
                  </a:extLst>
                </a:gridCol>
                <a:gridCol w="2870730">
                  <a:extLst>
                    <a:ext uri="{9D8B030D-6E8A-4147-A177-3AD203B41FA5}">
                      <a16:colId xmlns:a16="http://schemas.microsoft.com/office/drawing/2014/main" val="965224573"/>
                    </a:ext>
                  </a:extLst>
                </a:gridCol>
              </a:tblGrid>
              <a:tr h="216386">
                <a:tc gridSpan="2">
                  <a:txBody>
                    <a:bodyPr/>
                    <a:lstStyle/>
                    <a:p>
                      <a:r>
                        <a:rPr lang="en-GB" sz="800" dirty="0">
                          <a:latin typeface="Arial" panose="020B0604020202020204" pitchFamily="34" charset="0"/>
                          <a:cs typeface="Arial" panose="020B0604020202020204" pitchFamily="34" charset="0"/>
                        </a:rPr>
                        <a:t>Evidence of natural</a:t>
                      </a:r>
                      <a:r>
                        <a:rPr lang="en-GB" sz="800" baseline="0" dirty="0">
                          <a:latin typeface="Arial" panose="020B0604020202020204" pitchFamily="34" charset="0"/>
                          <a:cs typeface="Arial" panose="020B0604020202020204" pitchFamily="34" charset="0"/>
                        </a:rPr>
                        <a:t> change</a:t>
                      </a:r>
                      <a:endParaRPr lang="en-GB" sz="800"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2200129887"/>
                  </a:ext>
                </a:extLst>
              </a:tr>
              <a:tr h="309123">
                <a:tc gridSpan="2">
                  <a:txBody>
                    <a:bodyPr/>
                    <a:lstStyle/>
                    <a:p>
                      <a:r>
                        <a:rPr lang="en-GB" sz="700" kern="1200" dirty="0">
                          <a:solidFill>
                            <a:schemeClr val="dk1"/>
                          </a:solidFill>
                          <a:effectLst/>
                          <a:latin typeface="Arial" panose="020B0604020202020204" pitchFamily="34" charset="0"/>
                          <a:ea typeface="+mn-ea"/>
                          <a:cs typeface="Arial" panose="020B0604020202020204" pitchFamily="34" charset="0"/>
                        </a:rPr>
                        <a:t>Climate</a:t>
                      </a:r>
                      <a:r>
                        <a:rPr lang="en-GB" sz="700" kern="1200" baseline="0" dirty="0">
                          <a:solidFill>
                            <a:schemeClr val="dk1"/>
                          </a:solidFill>
                          <a:effectLst/>
                          <a:latin typeface="Arial" panose="020B0604020202020204" pitchFamily="34" charset="0"/>
                          <a:ea typeface="+mn-ea"/>
                          <a:cs typeface="Arial" panose="020B0604020202020204" pitchFamily="34" charset="0"/>
                        </a:rPr>
                        <a:t> change has occurred in the past without human ever being present. This suggests that there are natural reasons for the climate to change. </a:t>
                      </a:r>
                      <a:endParaRPr lang="en-GB" sz="100"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552593832"/>
                  </a:ext>
                </a:extLst>
              </a:tr>
              <a:tr h="417316">
                <a:tc rowSpan="4">
                  <a:txBody>
                    <a:bodyPr/>
                    <a:lstStyle/>
                    <a:p>
                      <a:r>
                        <a:rPr lang="en-GB" sz="700" b="1" dirty="0">
                          <a:latin typeface="Arial" panose="020B0604020202020204" pitchFamily="34" charset="0"/>
                          <a:cs typeface="Arial" panose="020B0604020202020204" pitchFamily="34" charset="0"/>
                        </a:rPr>
                        <a:t>Milankovitch cycle </a:t>
                      </a:r>
                    </a:p>
                  </a:txBody>
                  <a:tcPr>
                    <a:solidFill>
                      <a:schemeClr val="accent5">
                        <a:lumMod val="40000"/>
                        <a:lumOff val="60000"/>
                      </a:schemeClr>
                    </a:solidFill>
                  </a:tcPr>
                </a:tc>
                <a:tc>
                  <a:txBody>
                    <a:bodyPr/>
                    <a:lstStyle/>
                    <a:p>
                      <a:r>
                        <a:rPr lang="en-GB" sz="700" dirty="0" err="1">
                          <a:latin typeface="Arial" panose="020B0604020202020204" pitchFamily="34" charset="0"/>
                          <a:cs typeface="Arial" panose="020B0604020202020204" pitchFamily="34" charset="0"/>
                        </a:rPr>
                        <a:t>Milutin</a:t>
                      </a:r>
                      <a:r>
                        <a:rPr lang="en-GB" sz="700" dirty="0">
                          <a:latin typeface="Arial" panose="020B0604020202020204" pitchFamily="34" charset="0"/>
                          <a:cs typeface="Arial" panose="020B0604020202020204" pitchFamily="34" charset="0"/>
                        </a:rPr>
                        <a:t> Milankovitch</a:t>
                      </a:r>
                      <a:r>
                        <a:rPr lang="en-GB" sz="700" baseline="0" dirty="0">
                          <a:latin typeface="Arial" panose="020B0604020202020204" pitchFamily="34" charset="0"/>
                          <a:cs typeface="Arial" panose="020B0604020202020204" pitchFamily="34" charset="0"/>
                        </a:rPr>
                        <a:t> argued that climate change was linked to the way the Earth orbits the Sun, and how it wobbles and tilts as it does it.  There are three ideas that are thought to change climate.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676984"/>
                  </a:ext>
                </a:extLst>
              </a:tr>
              <a:tr h="200930">
                <a:tc vMerge="1">
                  <a:txBody>
                    <a:bodyPr/>
                    <a:lstStyle/>
                    <a:p>
                      <a:endParaRPr lang="en-GB"/>
                    </a:p>
                  </a:txBody>
                  <a:tcPr/>
                </a:tc>
                <a:tc>
                  <a:txBody>
                    <a:bodyPr/>
                    <a:lstStyle/>
                    <a:p>
                      <a:r>
                        <a:rPr lang="en-GB" sz="700" dirty="0">
                          <a:latin typeface="Arial" panose="020B0604020202020204" pitchFamily="34" charset="0"/>
                          <a:cs typeface="Arial" panose="020B0604020202020204" pitchFamily="34" charset="0"/>
                        </a:rPr>
                        <a:t>1. </a:t>
                      </a:r>
                      <a:r>
                        <a:rPr lang="en-GB" sz="700" b="1" dirty="0">
                          <a:latin typeface="Arial" panose="020B0604020202020204" pitchFamily="34" charset="0"/>
                          <a:cs typeface="Arial" panose="020B0604020202020204" pitchFamily="34" charset="0"/>
                        </a:rPr>
                        <a:t>Eccentricity</a:t>
                      </a:r>
                      <a:r>
                        <a:rPr lang="en-GB" sz="700" dirty="0">
                          <a:latin typeface="Arial" panose="020B0604020202020204" pitchFamily="34" charset="0"/>
                          <a:cs typeface="Arial" panose="020B0604020202020204" pitchFamily="34" charset="0"/>
                        </a:rPr>
                        <a:t>: Changes</a:t>
                      </a:r>
                      <a:r>
                        <a:rPr lang="en-GB" sz="700" baseline="0" dirty="0">
                          <a:latin typeface="Arial" panose="020B0604020202020204" pitchFamily="34" charset="0"/>
                          <a:cs typeface="Arial" panose="020B0604020202020204" pitchFamily="34" charset="0"/>
                        </a:rPr>
                        <a:t> in the shape of Earth’s orbit.</a:t>
                      </a:r>
                      <a:endParaRPr lang="en-GB" sz="7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89355310"/>
                  </a:ext>
                </a:extLst>
              </a:tr>
              <a:tr h="200930">
                <a:tc vMerge="1">
                  <a:txBody>
                    <a:bodyPr/>
                    <a:lstStyle/>
                    <a:p>
                      <a:endParaRPr lang="en-GB"/>
                    </a:p>
                  </a:txBody>
                  <a:tcPr/>
                </a:tc>
                <a:tc>
                  <a:txBody>
                    <a:bodyPr/>
                    <a:lstStyle/>
                    <a:p>
                      <a:r>
                        <a:rPr lang="en-GB" sz="700" dirty="0">
                          <a:latin typeface="Arial" panose="020B0604020202020204" pitchFamily="34" charset="0"/>
                          <a:cs typeface="Arial" panose="020B0604020202020204" pitchFamily="34" charset="0"/>
                        </a:rPr>
                        <a:t>2. </a:t>
                      </a:r>
                      <a:r>
                        <a:rPr lang="en-GB" sz="700" b="1" dirty="0">
                          <a:latin typeface="Arial" panose="020B0604020202020204" pitchFamily="34" charset="0"/>
                          <a:cs typeface="Arial" panose="020B0604020202020204" pitchFamily="34" charset="0"/>
                        </a:rPr>
                        <a:t>Obliquity</a:t>
                      </a:r>
                      <a:r>
                        <a:rPr lang="en-GB" sz="700" dirty="0">
                          <a:latin typeface="Arial" panose="020B0604020202020204" pitchFamily="34" charset="0"/>
                          <a:cs typeface="Arial" panose="020B0604020202020204" pitchFamily="34" charset="0"/>
                        </a:rPr>
                        <a:t>:</a:t>
                      </a:r>
                      <a:r>
                        <a:rPr lang="en-GB" sz="700" baseline="0" dirty="0">
                          <a:latin typeface="Arial" panose="020B0604020202020204" pitchFamily="34" charset="0"/>
                          <a:cs typeface="Arial" panose="020B0604020202020204" pitchFamily="34" charset="0"/>
                        </a:rPr>
                        <a:t> Changes in how the Earth tilts on its axis. </a:t>
                      </a:r>
                      <a:endParaRPr lang="en-GB" sz="7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2089580828"/>
                  </a:ext>
                </a:extLst>
              </a:tr>
              <a:tr h="200930">
                <a:tc vMerge="1">
                  <a:txBody>
                    <a:bodyPr/>
                    <a:lstStyle/>
                    <a:p>
                      <a:endParaRPr lang="en-GB" sz="700" b="1" dirty="0">
                        <a:latin typeface="Arial" panose="020B0604020202020204" pitchFamily="34" charset="0"/>
                        <a:cs typeface="Arial" panose="020B0604020202020204" pitchFamily="34" charset="0"/>
                      </a:endParaRPr>
                    </a:p>
                  </a:txBody>
                  <a:tcPr/>
                </a:tc>
                <a:tc>
                  <a:txBody>
                    <a:bodyPr/>
                    <a:lstStyle/>
                    <a:p>
                      <a:r>
                        <a:rPr lang="en-GB" sz="700" dirty="0">
                          <a:latin typeface="Arial" panose="020B0604020202020204" pitchFamily="34" charset="0"/>
                          <a:cs typeface="Arial" panose="020B0604020202020204" pitchFamily="34" charset="0"/>
                        </a:rPr>
                        <a:t>3. </a:t>
                      </a:r>
                      <a:r>
                        <a:rPr lang="en-GB" sz="700" b="1" dirty="0">
                          <a:latin typeface="Arial" panose="020B0604020202020204" pitchFamily="34" charset="0"/>
                          <a:cs typeface="Arial" panose="020B0604020202020204" pitchFamily="34" charset="0"/>
                        </a:rPr>
                        <a:t>Precession</a:t>
                      </a:r>
                      <a:r>
                        <a:rPr lang="en-GB" sz="700" dirty="0">
                          <a:latin typeface="Arial" panose="020B0604020202020204" pitchFamily="34" charset="0"/>
                          <a:cs typeface="Arial" panose="020B0604020202020204" pitchFamily="34" charset="0"/>
                        </a:rPr>
                        <a:t>:</a:t>
                      </a:r>
                      <a:r>
                        <a:rPr lang="en-GB" sz="700" baseline="0" dirty="0">
                          <a:latin typeface="Arial" panose="020B0604020202020204" pitchFamily="34" charset="0"/>
                          <a:cs typeface="Arial" panose="020B0604020202020204" pitchFamily="34" charset="0"/>
                        </a:rPr>
                        <a:t> The amount the Earth wobbles on its axis.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5052479"/>
                  </a:ext>
                </a:extLst>
              </a:tr>
              <a:tr h="3091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700" b="1" dirty="0">
                          <a:latin typeface="Arial" panose="020B0604020202020204" pitchFamily="34" charset="0"/>
                          <a:cs typeface="Arial" panose="020B0604020202020204" pitchFamily="34" charset="0"/>
                        </a:rPr>
                        <a:t>Sun Spots</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Dark spots on the Sun are called Sun spots. They increase the amount of energy Earth receives from the Sun.</a:t>
                      </a:r>
                      <a:r>
                        <a:rPr lang="en-GB" sz="700" baseline="0" dirty="0">
                          <a:latin typeface="Arial" panose="020B0604020202020204" pitchFamily="34" charset="0"/>
                          <a:cs typeface="Arial" panose="020B0604020202020204" pitchFamily="34" charset="0"/>
                        </a:rPr>
                        <a:t>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9025911"/>
                  </a:ext>
                </a:extLst>
              </a:tr>
              <a:tr h="3245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700" b="1" dirty="0">
                          <a:latin typeface="Arial" panose="020B0604020202020204" pitchFamily="34" charset="0"/>
                          <a:cs typeface="Arial" panose="020B0604020202020204" pitchFamily="34" charset="0"/>
                        </a:rPr>
                        <a:t>Volcanic Eruptions </a:t>
                      </a:r>
                    </a:p>
                    <a:p>
                      <a:endParaRPr lang="en-GB" sz="1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Volcanoes release</a:t>
                      </a:r>
                      <a:r>
                        <a:rPr lang="en-GB" sz="700" baseline="0" dirty="0">
                          <a:latin typeface="Arial" panose="020B0604020202020204" pitchFamily="34" charset="0"/>
                          <a:cs typeface="Arial" panose="020B0604020202020204" pitchFamily="34" charset="0"/>
                        </a:rPr>
                        <a:t> large amounts of dust containing gases. These can block out sunlight and results in cooler global temperatures.</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2862569"/>
                  </a:ext>
                </a:extLst>
              </a:tr>
            </a:tbl>
          </a:graphicData>
        </a:graphic>
      </p:graphicFrame>
      <p:pic>
        <p:nvPicPr>
          <p:cNvPr id="22" name="Picture 2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61741" y="1953067"/>
            <a:ext cx="943380" cy="815283"/>
          </a:xfrm>
          <a:prstGeom prst="rect">
            <a:avLst/>
          </a:prstGeom>
          <a:ln>
            <a:solidFill>
              <a:srgbClr val="FF0000"/>
            </a:solidFill>
          </a:ln>
        </p:spPr>
      </p:pic>
      <p:graphicFrame>
        <p:nvGraphicFramePr>
          <p:cNvPr id="25" name="Table 24"/>
          <p:cNvGraphicFramePr>
            <a:graphicFrameLocks noGrp="1"/>
          </p:cNvGraphicFramePr>
          <p:nvPr>
            <p:extLst>
              <p:ext uri="{D42A27DB-BD31-4B8C-83A1-F6EECF244321}">
                <p14:modId xmlns:p14="http://schemas.microsoft.com/office/powerpoint/2010/main" val="1982117744"/>
              </p:ext>
            </p:extLst>
          </p:nvPr>
        </p:nvGraphicFramePr>
        <p:xfrm>
          <a:off x="4274286" y="10601"/>
          <a:ext cx="2436201" cy="994509"/>
        </p:xfrm>
        <a:graphic>
          <a:graphicData uri="http://schemas.openxmlformats.org/drawingml/2006/table">
            <a:tbl>
              <a:tblPr firstRow="1" bandRow="1">
                <a:tableStyleId>{7DF18680-E054-41AD-8BC1-D1AEF772440D}</a:tableStyleId>
              </a:tblPr>
              <a:tblGrid>
                <a:gridCol w="2436201">
                  <a:extLst>
                    <a:ext uri="{9D8B030D-6E8A-4147-A177-3AD203B41FA5}">
                      <a16:colId xmlns:a16="http://schemas.microsoft.com/office/drawing/2014/main" val="4107558010"/>
                    </a:ext>
                  </a:extLst>
                </a:gridCol>
              </a:tblGrid>
              <a:tr h="224567">
                <a:tc>
                  <a:txBody>
                    <a:bodyPr/>
                    <a:lstStyle/>
                    <a:p>
                      <a:r>
                        <a:rPr lang="en-GB" sz="800" dirty="0">
                          <a:latin typeface="Arial" panose="020B0604020202020204" pitchFamily="34" charset="0"/>
                          <a:cs typeface="Arial" panose="020B0604020202020204" pitchFamily="34" charset="0"/>
                        </a:rPr>
                        <a:t>Natural</a:t>
                      </a:r>
                      <a:r>
                        <a:rPr lang="en-GB" sz="800" baseline="0" dirty="0">
                          <a:latin typeface="Arial" panose="020B0604020202020204" pitchFamily="34" charset="0"/>
                          <a:cs typeface="Arial" panose="020B0604020202020204" pitchFamily="34" charset="0"/>
                        </a:rPr>
                        <a:t> Greenhouse Effect</a:t>
                      </a:r>
                      <a:endParaRPr lang="en-GB"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0129887"/>
                  </a:ext>
                </a:extLst>
              </a:tr>
              <a:tr h="769942">
                <a:tc>
                  <a:txBody>
                    <a:bodyPr/>
                    <a:lstStyle/>
                    <a:p>
                      <a:r>
                        <a:rPr lang="en-GB" sz="700" dirty="0">
                          <a:effectLst/>
                          <a:latin typeface="Arial" panose="020B0604020202020204" pitchFamily="34" charset="0"/>
                          <a:ea typeface="Times New Roman" panose="02020603050405020304" pitchFamily="18" charset="0"/>
                          <a:cs typeface="Arial" panose="020B0604020202020204" pitchFamily="34" charset="0"/>
                        </a:rPr>
                        <a:t>The Earth is kept warm by a natural process called</a:t>
                      </a:r>
                      <a:r>
                        <a:rPr lang="en-GB" sz="700" baseline="0" dirty="0">
                          <a:effectLst/>
                          <a:latin typeface="Arial" panose="020B0604020202020204" pitchFamily="34" charset="0"/>
                          <a:ea typeface="Times New Roman" panose="02020603050405020304" pitchFamily="18" charset="0"/>
                          <a:cs typeface="Arial" panose="020B0604020202020204" pitchFamily="34" charset="0"/>
                        </a:rPr>
                        <a:t> the Greenhouse Effect. As </a:t>
                      </a:r>
                      <a:r>
                        <a:rPr lang="en-GB" sz="700" dirty="0">
                          <a:effectLst/>
                          <a:latin typeface="Arial" panose="020B0604020202020204" pitchFamily="34" charset="0"/>
                          <a:ea typeface="Times New Roman" panose="02020603050405020304" pitchFamily="18" charset="0"/>
                          <a:cs typeface="Arial" panose="020B0604020202020204" pitchFamily="34" charset="0"/>
                        </a:rPr>
                        <a:t>solar radiation hits the Earth, some is reflected back into space. However, greenhouse gases help trap</a:t>
                      </a:r>
                      <a:r>
                        <a:rPr lang="en-GB" sz="700" baseline="0" dirty="0">
                          <a:effectLst/>
                          <a:latin typeface="Arial" panose="020B0604020202020204" pitchFamily="34" charset="0"/>
                          <a:ea typeface="Times New Roman" panose="02020603050405020304" pitchFamily="18" charset="0"/>
                          <a:cs typeface="Arial" panose="020B0604020202020204" pitchFamily="34" charset="0"/>
                        </a:rPr>
                        <a:t> the sun’s radiation. Without this process, the Earth would be too cold to support life as temperature would average as -18°C instead of +15°C.</a:t>
                      </a:r>
                      <a:endParaRPr lang="en-GB" sz="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2593832"/>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662226529"/>
              </p:ext>
            </p:extLst>
          </p:nvPr>
        </p:nvGraphicFramePr>
        <p:xfrm>
          <a:off x="4260392" y="973158"/>
          <a:ext cx="2450095" cy="944880"/>
        </p:xfrm>
        <a:graphic>
          <a:graphicData uri="http://schemas.openxmlformats.org/drawingml/2006/table">
            <a:tbl>
              <a:tblPr firstRow="1" bandRow="1">
                <a:tableStyleId>{7DF18680-E054-41AD-8BC1-D1AEF772440D}</a:tableStyleId>
              </a:tblPr>
              <a:tblGrid>
                <a:gridCol w="2450095">
                  <a:extLst>
                    <a:ext uri="{9D8B030D-6E8A-4147-A177-3AD203B41FA5}">
                      <a16:colId xmlns:a16="http://schemas.microsoft.com/office/drawing/2014/main" val="4107558010"/>
                    </a:ext>
                  </a:extLst>
                </a:gridCol>
              </a:tblGrid>
              <a:tr h="168654">
                <a:tc>
                  <a:txBody>
                    <a:bodyPr/>
                    <a:lstStyle/>
                    <a:p>
                      <a:r>
                        <a:rPr lang="en-GB" sz="800" baseline="0" dirty="0">
                          <a:latin typeface="Arial" panose="020B0604020202020204" pitchFamily="34" charset="0"/>
                          <a:cs typeface="Arial" panose="020B0604020202020204" pitchFamily="34" charset="0"/>
                        </a:rPr>
                        <a:t>Enhanced Greenhouse Effect</a:t>
                      </a:r>
                      <a:endParaRPr lang="en-GB"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0129887"/>
                  </a:ext>
                </a:extLst>
              </a:tr>
              <a:tr h="493916">
                <a:tc>
                  <a:txBody>
                    <a:bodyPr/>
                    <a:lstStyle/>
                    <a:p>
                      <a:r>
                        <a:rPr lang="en-GB" sz="700" dirty="0">
                          <a:effectLst/>
                          <a:latin typeface="Arial" panose="020B0604020202020204" pitchFamily="34" charset="0"/>
                          <a:ea typeface="Times New Roman" panose="02020603050405020304" pitchFamily="18" charset="0"/>
                          <a:cs typeface="Arial" panose="020B0604020202020204" pitchFamily="34" charset="0"/>
                        </a:rPr>
                        <a:t>Recently, there has been an increase in humans burning fossil fuels for energy. These fuels (gas, coal and oil) emit extra greenhouse gases. This is making the Earth’s atmosphere thicker, therefore trapping more solar radiation but causing less to be reflected. As a result, our Earth is becoming warmer.</a:t>
                      </a:r>
                      <a:endParaRPr lang="en-GB" sz="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2593832"/>
                  </a:ext>
                </a:extLst>
              </a:tr>
            </a:tbl>
          </a:graphicData>
        </a:graphic>
      </p:graphicFrame>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r="55830"/>
          <a:stretch/>
        </p:blipFill>
        <p:spPr>
          <a:xfrm>
            <a:off x="6755815" y="10601"/>
            <a:ext cx="715643" cy="934126"/>
          </a:xfrm>
          <a:prstGeom prst="rect">
            <a:avLst/>
          </a:prstGeom>
          <a:ln>
            <a:solidFill>
              <a:srgbClr val="FF0000"/>
            </a:solidFill>
          </a:ln>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56000" t="490" r="-170" b="-490"/>
          <a:stretch/>
        </p:blipFill>
        <p:spPr>
          <a:xfrm>
            <a:off x="6755815" y="983759"/>
            <a:ext cx="715643" cy="934126"/>
          </a:xfrm>
          <a:prstGeom prst="rect">
            <a:avLst/>
          </a:prstGeom>
          <a:ln>
            <a:solidFill>
              <a:srgbClr val="FF0000"/>
            </a:solidFill>
          </a:ln>
        </p:spPr>
      </p:pic>
      <p:graphicFrame>
        <p:nvGraphicFramePr>
          <p:cNvPr id="30" name="Table 29"/>
          <p:cNvGraphicFramePr>
            <a:graphicFrameLocks noGrp="1"/>
          </p:cNvGraphicFramePr>
          <p:nvPr>
            <p:extLst>
              <p:ext uri="{D42A27DB-BD31-4B8C-83A1-F6EECF244321}">
                <p14:modId xmlns:p14="http://schemas.microsoft.com/office/powerpoint/2010/main" val="957057535"/>
              </p:ext>
            </p:extLst>
          </p:nvPr>
        </p:nvGraphicFramePr>
        <p:xfrm>
          <a:off x="6851224" y="1951874"/>
          <a:ext cx="3022820" cy="2484120"/>
        </p:xfrm>
        <a:graphic>
          <a:graphicData uri="http://schemas.openxmlformats.org/drawingml/2006/table">
            <a:tbl>
              <a:tblPr firstRow="1" bandRow="1">
                <a:tableStyleId>{7DF18680-E054-41AD-8BC1-D1AEF772440D}</a:tableStyleId>
              </a:tblPr>
              <a:tblGrid>
                <a:gridCol w="740423">
                  <a:extLst>
                    <a:ext uri="{9D8B030D-6E8A-4147-A177-3AD203B41FA5}">
                      <a16:colId xmlns:a16="http://schemas.microsoft.com/office/drawing/2014/main" val="197038163"/>
                    </a:ext>
                  </a:extLst>
                </a:gridCol>
                <a:gridCol w="2282397">
                  <a:extLst>
                    <a:ext uri="{9D8B030D-6E8A-4147-A177-3AD203B41FA5}">
                      <a16:colId xmlns:a16="http://schemas.microsoft.com/office/drawing/2014/main" val="4183346324"/>
                    </a:ext>
                  </a:extLst>
                </a:gridCol>
              </a:tblGrid>
              <a:tr h="206634">
                <a:tc gridSpan="2">
                  <a:txBody>
                    <a:bodyPr/>
                    <a:lstStyle/>
                    <a:p>
                      <a:r>
                        <a:rPr lang="en-GB" sz="800" dirty="0">
                          <a:latin typeface="Arial" panose="020B0604020202020204" pitchFamily="34" charset="0"/>
                          <a:cs typeface="Arial" panose="020B0604020202020204" pitchFamily="34" charset="0"/>
                        </a:rPr>
                        <a:t>Greenhouse Gases </a:t>
                      </a:r>
                    </a:p>
                  </a:txBody>
                  <a:tcPr/>
                </a:tc>
                <a:tc hMerge="1">
                  <a:txBody>
                    <a:bodyPr/>
                    <a:lstStyle/>
                    <a:p>
                      <a:endParaRPr lang="en-GB"/>
                    </a:p>
                  </a:txBody>
                  <a:tcPr/>
                </a:tc>
                <a:extLst>
                  <a:ext uri="{0D108BD9-81ED-4DB2-BD59-A6C34878D82A}">
                    <a16:rowId xmlns:a16="http://schemas.microsoft.com/office/drawing/2014/main" val="2972515508"/>
                  </a:ext>
                </a:extLst>
              </a:tr>
              <a:tr h="398509">
                <a:tc gridSpan="2">
                  <a:txBody>
                    <a:bodyPr/>
                    <a:lstStyle/>
                    <a:p>
                      <a:r>
                        <a:rPr lang="en-GB" sz="700" dirty="0">
                          <a:latin typeface="Arial" panose="020B0604020202020204" pitchFamily="34" charset="0"/>
                          <a:cs typeface="Arial" panose="020B0604020202020204" pitchFamily="34" charset="0"/>
                        </a:rPr>
                        <a:t>Most greenhouse gases</a:t>
                      </a:r>
                      <a:r>
                        <a:rPr lang="en-GB" sz="700" baseline="0" dirty="0">
                          <a:latin typeface="Arial" panose="020B0604020202020204" pitchFamily="34" charset="0"/>
                          <a:cs typeface="Arial" panose="020B0604020202020204" pitchFamily="34" charset="0"/>
                        </a:rPr>
                        <a:t> occur naturally. Some greenhouse gases have greater potential to increase global warming than occurs  as different gases trap and absorb different amounts of radiation. </a:t>
                      </a:r>
                      <a:endParaRPr lang="en-GB" sz="700"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571320924"/>
                  </a:ext>
                </a:extLst>
              </a:tr>
              <a:tr h="501826">
                <a:tc>
                  <a:txBody>
                    <a:bodyPr/>
                    <a:lstStyle/>
                    <a:p>
                      <a:r>
                        <a:rPr lang="en-GB" sz="700" b="1" dirty="0">
                          <a:latin typeface="Arial" panose="020B0604020202020204" pitchFamily="34" charset="0"/>
                          <a:cs typeface="Arial" panose="020B0604020202020204" pitchFamily="34" charset="0"/>
                        </a:rPr>
                        <a:t>Carbon dioxide</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Accounts for 60% of the enhanced greenhouse gases. It is produced by burning fossil fuels through producing</a:t>
                      </a:r>
                      <a:r>
                        <a:rPr lang="en-GB" sz="700" baseline="0" dirty="0">
                          <a:latin typeface="Arial" panose="020B0604020202020204" pitchFamily="34" charset="0"/>
                          <a:cs typeface="Arial" panose="020B0604020202020204" pitchFamily="34" charset="0"/>
                        </a:rPr>
                        <a:t> electricity, industry, cars and deforestation.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2729303"/>
                  </a:ext>
                </a:extLst>
              </a:tr>
              <a:tr h="398509">
                <a:tc>
                  <a:txBody>
                    <a:bodyPr/>
                    <a:lstStyle/>
                    <a:p>
                      <a:r>
                        <a:rPr lang="en-GB" sz="700" b="1" dirty="0">
                          <a:latin typeface="Arial" panose="020B0604020202020204" pitchFamily="34" charset="0"/>
                          <a:cs typeface="Arial" panose="020B0604020202020204" pitchFamily="34" charset="0"/>
                        </a:rPr>
                        <a:t>Methane</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Accounts for 15% of the enhanced greenhouse gases.</a:t>
                      </a:r>
                      <a:r>
                        <a:rPr lang="en-GB" sz="700" baseline="0" dirty="0">
                          <a:latin typeface="Arial" panose="020B0604020202020204" pitchFamily="34" charset="0"/>
                          <a:cs typeface="Arial" panose="020B0604020202020204" pitchFamily="34" charset="0"/>
                        </a:rPr>
                        <a:t> 25x more efficient than Carbon dioxide. Produce from landfills, rice and farm animals.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9053359"/>
                  </a:ext>
                </a:extLst>
              </a:tr>
              <a:tr h="501826">
                <a:tc>
                  <a:txBody>
                    <a:bodyPr/>
                    <a:lstStyle/>
                    <a:p>
                      <a:r>
                        <a:rPr lang="en-GB" sz="700" b="1" dirty="0">
                          <a:latin typeface="Arial" panose="020B0604020202020204" pitchFamily="34" charset="0"/>
                          <a:cs typeface="Arial" panose="020B0604020202020204" pitchFamily="34" charset="0"/>
                        </a:rPr>
                        <a:t>Halocarbons</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Human</a:t>
                      </a:r>
                      <a:r>
                        <a:rPr lang="en-GB" sz="700" baseline="0" dirty="0">
                          <a:latin typeface="Arial" panose="020B0604020202020204" pitchFamily="34" charset="0"/>
                          <a:cs typeface="Arial" panose="020B0604020202020204" pitchFamily="34" charset="0"/>
                        </a:rPr>
                        <a:t> made and makes a tidy proportion of all greenhouse gases. 15000x more efficient at trapping radiation than Carbon dioxide. Produced from air-conditioning, refrigerators and aerosols.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5121901"/>
                  </a:ext>
                </a:extLst>
              </a:tr>
              <a:tr h="398509">
                <a:tc>
                  <a:txBody>
                    <a:bodyPr/>
                    <a:lstStyle/>
                    <a:p>
                      <a:r>
                        <a:rPr lang="en-GB" sz="700" b="1" dirty="0">
                          <a:latin typeface="Arial" panose="020B0604020202020204" pitchFamily="34" charset="0"/>
                          <a:cs typeface="Arial" panose="020B0604020202020204" pitchFamily="34" charset="0"/>
                        </a:rPr>
                        <a:t>Nitrous Oxide</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Accounts for 6% of the enhanced greenhouse effect. 250x more efficient than Carbon dioxide. Produced from fertilisers and car exhausts. </a:t>
                      </a:r>
                    </a:p>
                  </a:txBody>
                  <a:tcPr/>
                </a:tc>
                <a:extLst>
                  <a:ext uri="{0D108BD9-81ED-4DB2-BD59-A6C34878D82A}">
                    <a16:rowId xmlns:a16="http://schemas.microsoft.com/office/drawing/2014/main" val="3287039823"/>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911309783"/>
              </p:ext>
            </p:extLst>
          </p:nvPr>
        </p:nvGraphicFramePr>
        <p:xfrm>
          <a:off x="7516786" y="10601"/>
          <a:ext cx="2357258" cy="609600"/>
        </p:xfrm>
        <a:graphic>
          <a:graphicData uri="http://schemas.openxmlformats.org/drawingml/2006/table">
            <a:tbl>
              <a:tblPr firstRow="1" bandRow="1">
                <a:tableStyleId>{7DF18680-E054-41AD-8BC1-D1AEF772440D}</a:tableStyleId>
              </a:tblPr>
              <a:tblGrid>
                <a:gridCol w="2357258">
                  <a:extLst>
                    <a:ext uri="{9D8B030D-6E8A-4147-A177-3AD203B41FA5}">
                      <a16:colId xmlns:a16="http://schemas.microsoft.com/office/drawing/2014/main" val="2368272649"/>
                    </a:ext>
                  </a:extLst>
                </a:gridCol>
              </a:tblGrid>
              <a:tr h="177480">
                <a:tc>
                  <a:txBody>
                    <a:bodyPr/>
                    <a:lstStyle/>
                    <a:p>
                      <a:r>
                        <a:rPr lang="en-GB" sz="700" dirty="0"/>
                        <a:t>Linking </a:t>
                      </a:r>
                      <a:r>
                        <a:rPr lang="en-GB" sz="700" b="1" kern="1200" dirty="0">
                          <a:solidFill>
                            <a:schemeClr val="lt1"/>
                          </a:solidFill>
                          <a:effectLst/>
                          <a:latin typeface="+mn-lt"/>
                          <a:ea typeface="+mn-ea"/>
                          <a:cs typeface="+mn-cs"/>
                        </a:rPr>
                        <a:t>CO</a:t>
                      </a:r>
                      <a:r>
                        <a:rPr lang="en-GB" sz="700" b="1" kern="1200" baseline="-25000" dirty="0">
                          <a:solidFill>
                            <a:schemeClr val="lt1"/>
                          </a:solidFill>
                          <a:effectLst/>
                          <a:latin typeface="+mn-lt"/>
                          <a:ea typeface="+mn-ea"/>
                          <a:cs typeface="+mn-cs"/>
                        </a:rPr>
                        <a:t>2</a:t>
                      </a:r>
                      <a:r>
                        <a:rPr lang="en-GB" sz="700" baseline="0" dirty="0"/>
                        <a:t> and Global temperatures</a:t>
                      </a:r>
                      <a:endParaRPr lang="en-GB" sz="700" dirty="0"/>
                    </a:p>
                  </a:txBody>
                  <a:tcPr/>
                </a:tc>
                <a:extLst>
                  <a:ext uri="{0D108BD9-81ED-4DB2-BD59-A6C34878D82A}">
                    <a16:rowId xmlns:a16="http://schemas.microsoft.com/office/drawing/2014/main" val="4225918103"/>
                  </a:ext>
                </a:extLst>
              </a:tr>
              <a:tr h="342441">
                <a:tc>
                  <a:txBody>
                    <a:bodyPr/>
                    <a:lstStyle/>
                    <a:p>
                      <a:r>
                        <a:rPr lang="en-GB" sz="700" dirty="0"/>
                        <a:t>The rate of carbon dioxide</a:t>
                      </a:r>
                      <a:r>
                        <a:rPr lang="en-GB" sz="700" baseline="0" dirty="0"/>
                        <a:t> and increase in global temperatures is strong. Scientist agree that this increase is cause by human activity.</a:t>
                      </a:r>
                      <a:endParaRPr lang="en-GB" sz="700" dirty="0"/>
                    </a:p>
                  </a:txBody>
                  <a:tcPr/>
                </a:tc>
                <a:extLst>
                  <a:ext uri="{0D108BD9-81ED-4DB2-BD59-A6C34878D82A}">
                    <a16:rowId xmlns:a16="http://schemas.microsoft.com/office/drawing/2014/main" val="2953984416"/>
                  </a:ext>
                </a:extLst>
              </a:tr>
            </a:tbl>
          </a:graphicData>
        </a:graphic>
      </p:graphicFrame>
      <p:pic>
        <p:nvPicPr>
          <p:cNvPr id="32" name="Picture 31"/>
          <p:cNvPicPr>
            <a:picLocks noChangeAspect="1"/>
          </p:cNvPicPr>
          <p:nvPr/>
        </p:nvPicPr>
        <p:blipFill rotWithShape="1">
          <a:blip r:embed="rId5">
            <a:extLst>
              <a:ext uri="{28A0092B-C50C-407E-A947-70E740481C1C}">
                <a14:useLocalDpi xmlns:a14="http://schemas.microsoft.com/office/drawing/2010/main" val="0"/>
              </a:ext>
            </a:extLst>
          </a:blip>
          <a:srcRect l="951" t="5807" r="1156" b="2059"/>
          <a:stretch/>
        </p:blipFill>
        <p:spPr>
          <a:xfrm>
            <a:off x="7516786" y="654191"/>
            <a:ext cx="2357258" cy="1263693"/>
          </a:xfrm>
          <a:prstGeom prst="rect">
            <a:avLst/>
          </a:prstGeom>
          <a:ln>
            <a:solidFill>
              <a:srgbClr val="FF0000"/>
            </a:solidFill>
          </a:ln>
        </p:spPr>
      </p:pic>
      <p:graphicFrame>
        <p:nvGraphicFramePr>
          <p:cNvPr id="33" name="Table 32"/>
          <p:cNvGraphicFramePr>
            <a:graphicFrameLocks noGrp="1"/>
          </p:cNvGraphicFramePr>
          <p:nvPr>
            <p:extLst>
              <p:ext uri="{D42A27DB-BD31-4B8C-83A1-F6EECF244321}">
                <p14:modId xmlns:p14="http://schemas.microsoft.com/office/powerpoint/2010/main" val="833834133"/>
              </p:ext>
            </p:extLst>
          </p:nvPr>
        </p:nvGraphicFramePr>
        <p:xfrm>
          <a:off x="6833130" y="4421026"/>
          <a:ext cx="2064824" cy="2407920"/>
        </p:xfrm>
        <a:graphic>
          <a:graphicData uri="http://schemas.openxmlformats.org/drawingml/2006/table">
            <a:tbl>
              <a:tblPr firstRow="1" bandRow="1">
                <a:tableStyleId>{7DF18680-E054-41AD-8BC1-D1AEF772440D}</a:tableStyleId>
              </a:tblPr>
              <a:tblGrid>
                <a:gridCol w="479229">
                  <a:extLst>
                    <a:ext uri="{9D8B030D-6E8A-4147-A177-3AD203B41FA5}">
                      <a16:colId xmlns:a16="http://schemas.microsoft.com/office/drawing/2014/main" val="197038163"/>
                    </a:ext>
                  </a:extLst>
                </a:gridCol>
                <a:gridCol w="1585595">
                  <a:extLst>
                    <a:ext uri="{9D8B030D-6E8A-4147-A177-3AD203B41FA5}">
                      <a16:colId xmlns:a16="http://schemas.microsoft.com/office/drawing/2014/main" val="2130761613"/>
                    </a:ext>
                  </a:extLst>
                </a:gridCol>
              </a:tblGrid>
              <a:tr h="201529">
                <a:tc gridSpan="2">
                  <a:txBody>
                    <a:bodyPr/>
                    <a:lstStyle/>
                    <a:p>
                      <a:r>
                        <a:rPr lang="en-GB" sz="800" dirty="0">
                          <a:latin typeface="Arial" panose="020B0604020202020204" pitchFamily="34" charset="0"/>
                          <a:cs typeface="Arial" panose="020B0604020202020204" pitchFamily="34" charset="0"/>
                        </a:rPr>
                        <a:t>Whose responsible?</a:t>
                      </a:r>
                    </a:p>
                  </a:txBody>
                  <a:tcPr/>
                </a:tc>
                <a:tc hMerge="1">
                  <a:txBody>
                    <a:bodyPr/>
                    <a:lstStyle/>
                    <a:p>
                      <a:endParaRPr lang="en-GB"/>
                    </a:p>
                  </a:txBody>
                  <a:tcPr/>
                </a:tc>
                <a:extLst>
                  <a:ext uri="{0D108BD9-81ED-4DB2-BD59-A6C34878D82A}">
                    <a16:rowId xmlns:a16="http://schemas.microsoft.com/office/drawing/2014/main" val="2972515508"/>
                  </a:ext>
                </a:extLst>
              </a:tr>
              <a:tr h="690956">
                <a:tc>
                  <a:txBody>
                    <a:bodyPr/>
                    <a:lstStyle/>
                    <a:p>
                      <a:r>
                        <a:rPr lang="en-GB" sz="700" b="1" dirty="0">
                          <a:latin typeface="Arial" panose="020B0604020202020204" pitchFamily="34" charset="0"/>
                          <a:cs typeface="Arial" panose="020B0604020202020204" pitchFamily="34" charset="0"/>
                        </a:rPr>
                        <a:t>LIDCs</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Countries in Africa</a:t>
                      </a:r>
                      <a:r>
                        <a:rPr lang="en-GB" sz="700" baseline="0" dirty="0">
                          <a:latin typeface="Arial" panose="020B0604020202020204" pitchFamily="34" charset="0"/>
                          <a:cs typeface="Arial" panose="020B0604020202020204" pitchFamily="34" charset="0"/>
                        </a:rPr>
                        <a:t>, such as Kenya, emit low levels of carbon dioxide. This is due to these countries not being industrialised or having a population wealthy enough to consume lots of energy</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4908228"/>
                  </a:ext>
                </a:extLst>
              </a:tr>
              <a:tr h="791720">
                <a:tc>
                  <a:txBody>
                    <a:bodyPr/>
                    <a:lstStyle/>
                    <a:p>
                      <a:r>
                        <a:rPr lang="en-GB" sz="700" b="1" dirty="0">
                          <a:latin typeface="Arial" panose="020B0604020202020204" pitchFamily="34" charset="0"/>
                          <a:cs typeface="Arial" panose="020B0604020202020204" pitchFamily="34" charset="0"/>
                        </a:rPr>
                        <a:t>EDCs</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Countries</a:t>
                      </a:r>
                      <a:r>
                        <a:rPr lang="en-GB" sz="700" baseline="0" dirty="0">
                          <a:latin typeface="Arial" panose="020B0604020202020204" pitchFamily="34" charset="0"/>
                          <a:cs typeface="Arial" panose="020B0604020202020204" pitchFamily="34" charset="0"/>
                        </a:rPr>
                        <a:t> such as China and India are increasingly more industrialised and therefore are emitting more carbon dioxide. These increasing population sizes and steadily increasing wealth mean more energy is being consumed.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12803352"/>
                  </a:ext>
                </a:extLst>
              </a:tr>
              <a:tr h="590192">
                <a:tc>
                  <a:txBody>
                    <a:bodyPr/>
                    <a:lstStyle/>
                    <a:p>
                      <a:r>
                        <a:rPr lang="en-GB" sz="700" b="1" dirty="0">
                          <a:latin typeface="Arial" panose="020B0604020202020204" pitchFamily="34" charset="0"/>
                          <a:cs typeface="Arial" panose="020B0604020202020204" pitchFamily="34" charset="0"/>
                        </a:rPr>
                        <a:t>ACs</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Countries such as the</a:t>
                      </a:r>
                      <a:r>
                        <a:rPr lang="en-GB" sz="700" baseline="0" dirty="0">
                          <a:latin typeface="Arial" panose="020B0604020202020204" pitchFamily="34" charset="0"/>
                          <a:cs typeface="Arial" panose="020B0604020202020204" pitchFamily="34" charset="0"/>
                        </a:rPr>
                        <a:t> USA and UK are industrialised with a wealthier population that enjoy lifestyles which required a large consumption of energy.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5964624"/>
                  </a:ext>
                </a:extLst>
              </a:tr>
            </a:tbl>
          </a:graphicData>
        </a:graphic>
      </p:graphicFrame>
      <p:pic>
        <p:nvPicPr>
          <p:cNvPr id="34" name="Picture 3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836819" y="4420105"/>
            <a:ext cx="1055319" cy="1071837"/>
          </a:xfrm>
          <a:prstGeom prst="rect">
            <a:avLst/>
          </a:prstGeom>
        </p:spPr>
      </p:pic>
      <p:graphicFrame>
        <p:nvGraphicFramePr>
          <p:cNvPr id="35" name="Table 34"/>
          <p:cNvGraphicFramePr>
            <a:graphicFrameLocks noGrp="1"/>
          </p:cNvGraphicFramePr>
          <p:nvPr>
            <p:extLst>
              <p:ext uri="{D42A27DB-BD31-4B8C-83A1-F6EECF244321}">
                <p14:modId xmlns:p14="http://schemas.microsoft.com/office/powerpoint/2010/main" val="2361628856"/>
              </p:ext>
            </p:extLst>
          </p:nvPr>
        </p:nvGraphicFramePr>
        <p:xfrm>
          <a:off x="8897954" y="5443141"/>
          <a:ext cx="1008046" cy="1385805"/>
        </p:xfrm>
        <a:graphic>
          <a:graphicData uri="http://schemas.openxmlformats.org/drawingml/2006/table">
            <a:tbl>
              <a:tblPr firstRow="1" bandRow="1">
                <a:tableStyleId>{7DF18680-E054-41AD-8BC1-D1AEF772440D}</a:tableStyleId>
              </a:tblPr>
              <a:tblGrid>
                <a:gridCol w="1008046">
                  <a:extLst>
                    <a:ext uri="{9D8B030D-6E8A-4147-A177-3AD203B41FA5}">
                      <a16:colId xmlns:a16="http://schemas.microsoft.com/office/drawing/2014/main" val="197038163"/>
                    </a:ext>
                  </a:extLst>
                </a:gridCol>
              </a:tblGrid>
              <a:tr h="205388">
                <a:tc>
                  <a:txBody>
                    <a:bodyPr/>
                    <a:lstStyle/>
                    <a:p>
                      <a:r>
                        <a:rPr lang="en-GB" sz="700" b="0" dirty="0">
                          <a:latin typeface="Arial" panose="020B0604020202020204" pitchFamily="34" charset="0"/>
                          <a:cs typeface="Arial" panose="020B0604020202020204" pitchFamily="34" charset="0"/>
                        </a:rPr>
                        <a:t>Not what is seems</a:t>
                      </a:r>
                    </a:p>
                  </a:txBody>
                  <a:tcPr/>
                </a:tc>
                <a:extLst>
                  <a:ext uri="{0D108BD9-81ED-4DB2-BD59-A6C34878D82A}">
                    <a16:rowId xmlns:a16="http://schemas.microsoft.com/office/drawing/2014/main" val="2972515508"/>
                  </a:ext>
                </a:extLst>
              </a:tr>
              <a:tr h="1180417">
                <a:tc>
                  <a:txBody>
                    <a:bodyPr/>
                    <a:lstStyle/>
                    <a:p>
                      <a:r>
                        <a:rPr lang="en-GB" sz="700" b="0" dirty="0">
                          <a:latin typeface="Arial" panose="020B0604020202020204" pitchFamily="34" charset="0"/>
                          <a:cs typeface="Arial" panose="020B0604020202020204" pitchFamily="34" charset="0"/>
                        </a:rPr>
                        <a:t>Although China is responsible for the highest amount of carbon emission,</a:t>
                      </a:r>
                      <a:r>
                        <a:rPr lang="en-GB" sz="700" b="0" baseline="0" dirty="0">
                          <a:latin typeface="Arial" panose="020B0604020202020204" pitchFamily="34" charset="0"/>
                          <a:cs typeface="Arial" panose="020B0604020202020204" pitchFamily="34" charset="0"/>
                        </a:rPr>
                        <a:t> 1.4 billion people do live there. However, per person, the USA (320 million) actually contributes far </a:t>
                      </a:r>
                      <a:r>
                        <a:rPr lang="en-GB" sz="700" b="0" baseline="0" dirty="0">
                          <a:solidFill>
                            <a:schemeClr val="tx1"/>
                          </a:solidFill>
                          <a:latin typeface="Arial" panose="020B0604020202020204" pitchFamily="34" charset="0"/>
                          <a:cs typeface="Arial" panose="020B0604020202020204" pitchFamily="34" charset="0"/>
                        </a:rPr>
                        <a:t>more </a:t>
                      </a:r>
                      <a:r>
                        <a:rPr lang="en-GB" sz="700" b="1" kern="1200" dirty="0">
                          <a:solidFill>
                            <a:schemeClr val="tx1"/>
                          </a:solidFill>
                          <a:effectLst/>
                          <a:latin typeface="+mn-lt"/>
                          <a:ea typeface="+mn-ea"/>
                          <a:cs typeface="+mn-cs"/>
                        </a:rPr>
                        <a:t>CO</a:t>
                      </a:r>
                      <a:r>
                        <a:rPr lang="en-GB" sz="700" b="1" kern="1200" baseline="-25000" dirty="0">
                          <a:solidFill>
                            <a:schemeClr val="tx1"/>
                          </a:solidFill>
                          <a:effectLst/>
                          <a:latin typeface="+mn-lt"/>
                          <a:ea typeface="+mn-ea"/>
                          <a:cs typeface="+mn-cs"/>
                        </a:rPr>
                        <a:t>2 </a:t>
                      </a:r>
                      <a:r>
                        <a:rPr lang="en-GB" sz="700" b="0" baseline="0" dirty="0">
                          <a:solidFill>
                            <a:schemeClr val="tx1"/>
                          </a:solidFill>
                          <a:latin typeface="Arial" panose="020B0604020202020204" pitchFamily="34" charset="0"/>
                          <a:cs typeface="Arial" panose="020B0604020202020204" pitchFamily="34" charset="0"/>
                        </a:rPr>
                        <a:t>emissions</a:t>
                      </a:r>
                      <a:r>
                        <a:rPr lang="en-GB" sz="700" b="0" baseline="0" dirty="0">
                          <a:latin typeface="Arial" panose="020B0604020202020204" pitchFamily="34" charset="0"/>
                          <a:cs typeface="Arial" panose="020B0604020202020204" pitchFamily="34" charset="0"/>
                        </a:rPr>
                        <a:t>. </a:t>
                      </a:r>
                      <a:endParaRPr lang="en-GB" sz="7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4908228"/>
                  </a:ext>
                </a:extLst>
              </a:tr>
            </a:tbl>
          </a:graphicData>
        </a:graphic>
      </p:graphicFrame>
    </p:spTree>
    <p:extLst>
      <p:ext uri="{BB962C8B-B14F-4D97-AF65-F5344CB8AC3E}">
        <p14:creationId xmlns:p14="http://schemas.microsoft.com/office/powerpoint/2010/main" val="374276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6497784"/>
              </p:ext>
            </p:extLst>
          </p:nvPr>
        </p:nvGraphicFramePr>
        <p:xfrm>
          <a:off x="1" y="0"/>
          <a:ext cx="3163823" cy="4251960"/>
        </p:xfrm>
        <a:graphic>
          <a:graphicData uri="http://schemas.openxmlformats.org/drawingml/2006/table">
            <a:tbl>
              <a:tblPr firstRow="1" bandRow="1">
                <a:tableStyleId>{7DF18680-E054-41AD-8BC1-D1AEF772440D}</a:tableStyleId>
              </a:tblPr>
              <a:tblGrid>
                <a:gridCol w="912235">
                  <a:extLst>
                    <a:ext uri="{9D8B030D-6E8A-4147-A177-3AD203B41FA5}">
                      <a16:colId xmlns:a16="http://schemas.microsoft.com/office/drawing/2014/main" val="4107558010"/>
                    </a:ext>
                  </a:extLst>
                </a:gridCol>
                <a:gridCol w="2251588">
                  <a:extLst>
                    <a:ext uri="{9D8B030D-6E8A-4147-A177-3AD203B41FA5}">
                      <a16:colId xmlns:a16="http://schemas.microsoft.com/office/drawing/2014/main" val="4184122965"/>
                    </a:ext>
                  </a:extLst>
                </a:gridCol>
              </a:tblGrid>
              <a:tr h="199983">
                <a:tc gridSpan="2">
                  <a:txBody>
                    <a:bodyPr/>
                    <a:lstStyle/>
                    <a:p>
                      <a:r>
                        <a:rPr lang="en-GB" sz="800" dirty="0">
                          <a:latin typeface="Arial" panose="020B0604020202020204" pitchFamily="34" charset="0"/>
                          <a:cs typeface="Arial" panose="020B0604020202020204" pitchFamily="34" charset="0"/>
                        </a:rPr>
                        <a:t>Global impacts of climate change</a:t>
                      </a:r>
                    </a:p>
                  </a:txBody>
                  <a:tcPr/>
                </a:tc>
                <a:tc hMerge="1">
                  <a:txBody>
                    <a:bodyPr/>
                    <a:lstStyle/>
                    <a:p>
                      <a:endParaRPr lang="en-GB"/>
                    </a:p>
                  </a:txBody>
                  <a:tcPr/>
                </a:tc>
                <a:extLst>
                  <a:ext uri="{0D108BD9-81ED-4DB2-BD59-A6C34878D82A}">
                    <a16:rowId xmlns:a16="http://schemas.microsoft.com/office/drawing/2014/main" val="2200129887"/>
                  </a:ext>
                </a:extLst>
              </a:tr>
              <a:tr h="290432">
                <a:tc gridSpan="2">
                  <a:txBody>
                    <a:bodyPr/>
                    <a:lstStyle/>
                    <a:p>
                      <a:r>
                        <a:rPr lang="en-GB" sz="700" dirty="0">
                          <a:latin typeface="Arial" panose="020B0604020202020204" pitchFamily="34" charset="0"/>
                          <a:cs typeface="Arial" panose="020B0604020202020204" pitchFamily="34" charset="0"/>
                        </a:rPr>
                        <a:t>The impact</a:t>
                      </a:r>
                      <a:r>
                        <a:rPr lang="en-GB" sz="700" baseline="0" dirty="0">
                          <a:latin typeface="Arial" panose="020B0604020202020204" pitchFamily="34" charset="0"/>
                          <a:cs typeface="Arial" panose="020B0604020202020204" pitchFamily="34" charset="0"/>
                        </a:rPr>
                        <a:t> of rising temperatures (up to 4.8degrees by 2100) is affecting the world socially, economically and environmentally in several ways.</a:t>
                      </a:r>
                      <a:endParaRPr lang="en-GB" sz="700" dirty="0">
                        <a:latin typeface="Arial" panose="020B0604020202020204" pitchFamily="34" charset="0"/>
                        <a:cs typeface="Arial" panose="020B0604020202020204" pitchFamily="34" charset="0"/>
                      </a:endParaRPr>
                    </a:p>
                  </a:txBody>
                  <a:tcPr/>
                </a:tc>
                <a:tc hMerge="1">
                  <a:txBody>
                    <a:bodyPr/>
                    <a:lstStyle/>
                    <a:p>
                      <a:endParaRPr lang="en-GB"/>
                    </a:p>
                  </a:txBody>
                  <a:tcPr/>
                </a:tc>
                <a:extLst>
                  <a:ext uri="{0D108BD9-81ED-4DB2-BD59-A6C34878D82A}">
                    <a16:rowId xmlns:a16="http://schemas.microsoft.com/office/drawing/2014/main" val="1552593832"/>
                  </a:ext>
                </a:extLst>
              </a:tr>
              <a:tr h="485672">
                <a:tc>
                  <a:txBody>
                    <a:bodyPr/>
                    <a:lstStyle/>
                    <a:p>
                      <a:r>
                        <a:rPr lang="en-GB" sz="700" b="1" dirty="0">
                          <a:latin typeface="Arial" panose="020B0604020202020204" pitchFamily="34" charset="0"/>
                          <a:cs typeface="Arial" panose="020B0604020202020204" pitchFamily="34" charset="0"/>
                        </a:rPr>
                        <a:t>Extreme Weather</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Climate is causing more unpredictable and severe</a:t>
                      </a:r>
                      <a:r>
                        <a:rPr lang="en-GB" sz="700" baseline="0" dirty="0">
                          <a:latin typeface="Arial" panose="020B0604020202020204" pitchFamily="34" charset="0"/>
                          <a:cs typeface="Arial" panose="020B0604020202020204" pitchFamily="34" charset="0"/>
                        </a:rPr>
                        <a:t> weather events. This includes more frequent and powerful tropical storms; more extreme heatwaves and lasting droughts. E.g. Typhoon Haiyan 2013</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2437596"/>
                  </a:ext>
                </a:extLst>
              </a:tr>
              <a:tr h="485672">
                <a:tc>
                  <a:txBody>
                    <a:bodyPr/>
                    <a:lstStyle/>
                    <a:p>
                      <a:r>
                        <a:rPr lang="en-GB" sz="700" b="1" dirty="0">
                          <a:latin typeface="Arial" panose="020B0604020202020204" pitchFamily="34" charset="0"/>
                          <a:cs typeface="Arial" panose="020B0604020202020204" pitchFamily="34" charset="0"/>
                        </a:rPr>
                        <a:t>Rising sea levels</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Sea levels</a:t>
                      </a:r>
                      <a:r>
                        <a:rPr lang="en-GB" sz="700" baseline="0" dirty="0">
                          <a:latin typeface="Arial" panose="020B0604020202020204" pitchFamily="34" charset="0"/>
                          <a:cs typeface="Arial" panose="020B0604020202020204" pitchFamily="34" charset="0"/>
                        </a:rPr>
                        <a:t> have risen by 20 cm since 1901. due to thermal expansion, melting glaciers and ice caps. 600 million people live &lt;10m sea level. Locations including Tuvalu will be at risk of flooding.</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4191270"/>
                  </a:ext>
                </a:extLst>
              </a:tr>
              <a:tr h="485672">
                <a:tc>
                  <a:txBody>
                    <a:bodyPr/>
                    <a:lstStyle/>
                    <a:p>
                      <a:r>
                        <a:rPr lang="en-GB" sz="700" b="1" dirty="0">
                          <a:latin typeface="Arial" panose="020B0604020202020204" pitchFamily="34" charset="0"/>
                          <a:cs typeface="Arial" panose="020B0604020202020204" pitchFamily="34" charset="0"/>
                        </a:rPr>
                        <a:t>Food supply </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Warmer</a:t>
                      </a:r>
                      <a:r>
                        <a:rPr lang="en-GB" sz="700" baseline="0" dirty="0">
                          <a:latin typeface="Arial" panose="020B0604020202020204" pitchFamily="34" charset="0"/>
                          <a:cs typeface="Arial" panose="020B0604020202020204" pitchFamily="34" charset="0"/>
                        </a:rPr>
                        <a:t> temperatures and changing rainfall will make it harder to produce a reliable source of food to sustain a rising global population. E.g. In 2011, Russia banned crop exports after a incline in yield.</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7398747"/>
                  </a:ext>
                </a:extLst>
              </a:tr>
              <a:tr h="485672">
                <a:tc>
                  <a:txBody>
                    <a:bodyPr/>
                    <a:lstStyle/>
                    <a:p>
                      <a:r>
                        <a:rPr lang="en-GB" sz="700" b="1" dirty="0">
                          <a:latin typeface="Arial" panose="020B0604020202020204" pitchFamily="34" charset="0"/>
                          <a:cs typeface="Arial" panose="020B0604020202020204" pitchFamily="34" charset="0"/>
                        </a:rPr>
                        <a:t>Plants and Animals</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About a quarter of animals and plants on</a:t>
                      </a:r>
                      <a:r>
                        <a:rPr lang="en-GB" sz="700" baseline="0" dirty="0">
                          <a:latin typeface="Arial" panose="020B0604020202020204" pitchFamily="34" charset="0"/>
                          <a:cs typeface="Arial" panose="020B0604020202020204" pitchFamily="34" charset="0"/>
                        </a:rPr>
                        <a:t> Earth could become extinct. With warmer temperatures and changing rainfall environments will no longer be able to provide for the world’s fragile ecosystems.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6806072"/>
                  </a:ext>
                </a:extLst>
              </a:tr>
              <a:tr h="485672">
                <a:tc>
                  <a:txBody>
                    <a:bodyPr/>
                    <a:lstStyle/>
                    <a:p>
                      <a:r>
                        <a:rPr lang="en-GB" sz="700" b="1" dirty="0">
                          <a:latin typeface="Arial" panose="020B0604020202020204" pitchFamily="34" charset="0"/>
                          <a:cs typeface="Arial" panose="020B0604020202020204" pitchFamily="34" charset="0"/>
                        </a:rPr>
                        <a:t>Disease</a:t>
                      </a:r>
                      <a:r>
                        <a:rPr lang="en-GB" sz="700" b="1" baseline="0" dirty="0">
                          <a:latin typeface="Arial" panose="020B0604020202020204" pitchFamily="34" charset="0"/>
                          <a:cs typeface="Arial" panose="020B0604020202020204" pitchFamily="34" charset="0"/>
                        </a:rPr>
                        <a:t> and Health</a:t>
                      </a:r>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Warmer temperatures will increase the spread of infectious diseases like</a:t>
                      </a:r>
                      <a:r>
                        <a:rPr lang="en-GB" sz="700" baseline="0" dirty="0">
                          <a:latin typeface="Arial" panose="020B0604020202020204" pitchFamily="34" charset="0"/>
                          <a:cs typeface="Arial" panose="020B0604020202020204" pitchFamily="34" charset="0"/>
                        </a:rPr>
                        <a:t> malaria. In addition, more frequent floods could cause more waterborne disease such as dysentery.   </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8218014"/>
                  </a:ext>
                </a:extLst>
              </a:tr>
              <a:tr h="585663">
                <a:tc>
                  <a:txBody>
                    <a:bodyPr/>
                    <a:lstStyle/>
                    <a:p>
                      <a:r>
                        <a:rPr lang="en-GB" sz="700" b="1" dirty="0">
                          <a:latin typeface="Arial" panose="020B0604020202020204" pitchFamily="34" charset="0"/>
                          <a:cs typeface="Arial" panose="020B0604020202020204" pitchFamily="34" charset="0"/>
                        </a:rPr>
                        <a:t>Water Supply</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People need freshwater to drink</a:t>
                      </a:r>
                      <a:r>
                        <a:rPr lang="en-GB" sz="700" baseline="0" dirty="0">
                          <a:latin typeface="Arial" panose="020B0604020202020204" pitchFamily="34" charset="0"/>
                          <a:cs typeface="Arial" panose="020B0604020202020204" pitchFamily="34" charset="0"/>
                        </a:rPr>
                        <a:t> but with 1 billion people predicted to not have excess to enough water by 2025 due to climate change, this might cause several social, economic and environmental problems.  E.g. fishing, sanitation, wildfires.</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7781619"/>
                  </a:ext>
                </a:extLst>
              </a:tr>
              <a:tr h="485672">
                <a:tc>
                  <a:txBody>
                    <a:bodyPr/>
                    <a:lstStyle/>
                    <a:p>
                      <a:r>
                        <a:rPr lang="en-GB" sz="700" b="1" dirty="0">
                          <a:latin typeface="Arial" panose="020B0604020202020204" pitchFamily="34" charset="0"/>
                          <a:cs typeface="Arial" panose="020B0604020202020204" pitchFamily="34" charset="0"/>
                        </a:rPr>
                        <a:t>Climate refugees </a:t>
                      </a:r>
                    </a:p>
                  </a:txBody>
                  <a:tcPr>
                    <a:solidFill>
                      <a:schemeClr val="accent5">
                        <a:lumMod val="40000"/>
                        <a:lumOff val="60000"/>
                      </a:schemeClr>
                    </a:solidFill>
                  </a:tcPr>
                </a:tc>
                <a:tc>
                  <a:txBody>
                    <a:bodyPr/>
                    <a:lstStyle/>
                    <a:p>
                      <a:r>
                        <a:rPr lang="en-GB" sz="700" dirty="0">
                          <a:latin typeface="Arial" panose="020B0604020202020204" pitchFamily="34" charset="0"/>
                          <a:cs typeface="Arial" panose="020B0604020202020204" pitchFamily="34" charset="0"/>
                        </a:rPr>
                        <a:t>Climate refugees are people who</a:t>
                      </a:r>
                      <a:r>
                        <a:rPr lang="en-GB" sz="700" baseline="0" dirty="0">
                          <a:latin typeface="Arial" panose="020B0604020202020204" pitchFamily="34" charset="0"/>
                          <a:cs typeface="Arial" panose="020B0604020202020204" pitchFamily="34" charset="0"/>
                        </a:rPr>
                        <a:t> are forced to leave their home due to the impact of climate change. This can be due to sea level rises or extreme weather conditions such as drought. E.g. Venice</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019777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05701896"/>
              </p:ext>
            </p:extLst>
          </p:nvPr>
        </p:nvGraphicFramePr>
        <p:xfrm>
          <a:off x="3159651" y="1767"/>
          <a:ext cx="3163823" cy="2789988"/>
        </p:xfrm>
        <a:graphic>
          <a:graphicData uri="http://schemas.openxmlformats.org/drawingml/2006/table">
            <a:tbl>
              <a:tblPr firstRow="1" bandRow="1">
                <a:tableStyleId>{7DF18680-E054-41AD-8BC1-D1AEF772440D}</a:tableStyleId>
              </a:tblPr>
              <a:tblGrid>
                <a:gridCol w="1054608">
                  <a:extLst>
                    <a:ext uri="{9D8B030D-6E8A-4147-A177-3AD203B41FA5}">
                      <a16:colId xmlns:a16="http://schemas.microsoft.com/office/drawing/2014/main" val="4107558010"/>
                    </a:ext>
                  </a:extLst>
                </a:gridCol>
                <a:gridCol w="1054607">
                  <a:extLst>
                    <a:ext uri="{9D8B030D-6E8A-4147-A177-3AD203B41FA5}">
                      <a16:colId xmlns:a16="http://schemas.microsoft.com/office/drawing/2014/main" val="3307155835"/>
                    </a:ext>
                  </a:extLst>
                </a:gridCol>
                <a:gridCol w="1054608">
                  <a:extLst>
                    <a:ext uri="{9D8B030D-6E8A-4147-A177-3AD203B41FA5}">
                      <a16:colId xmlns:a16="http://schemas.microsoft.com/office/drawing/2014/main" val="4276949375"/>
                    </a:ext>
                  </a:extLst>
                </a:gridCol>
              </a:tblGrid>
              <a:tr h="214428">
                <a:tc gridSpan="3">
                  <a:txBody>
                    <a:bodyPr/>
                    <a:lstStyle/>
                    <a:p>
                      <a:r>
                        <a:rPr lang="en-GB" sz="800" dirty="0">
                          <a:latin typeface="Arial" panose="020B0604020202020204" pitchFamily="34" charset="0"/>
                          <a:cs typeface="Arial" panose="020B0604020202020204" pitchFamily="34" charset="0"/>
                        </a:rPr>
                        <a:t>Rising Sea Levels</a:t>
                      </a:r>
                      <a:r>
                        <a:rPr lang="en-GB" sz="800" baseline="0" dirty="0">
                          <a:latin typeface="Arial" panose="020B0604020202020204" pitchFamily="34" charset="0"/>
                          <a:cs typeface="Arial" panose="020B0604020202020204" pitchFamily="34" charset="0"/>
                        </a:rPr>
                        <a:t>: Tuvalu</a:t>
                      </a:r>
                      <a:endParaRPr lang="en-GB" sz="8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0129887"/>
                  </a:ext>
                </a:extLst>
              </a:tr>
              <a:tr h="409863">
                <a:tc gridSpan="3">
                  <a:txBody>
                    <a:bodyPr/>
                    <a:lstStyle/>
                    <a:p>
                      <a:r>
                        <a:rPr lang="en-GB" sz="700" baseline="0" dirty="0">
                          <a:latin typeface="Arial" panose="020B0604020202020204" pitchFamily="34" charset="0"/>
                          <a:cs typeface="Arial" panose="020B0604020202020204" pitchFamily="34" charset="0"/>
                        </a:rPr>
                        <a:t>Tuvalu is a group of tiny islands in the South Pacific. Most islands are low-lying with the highest point being 4.5m above sea level. Population is 11,000 people and the economy relies mainly from exporting copra.  </a:t>
                      </a:r>
                      <a:endParaRPr lang="en-GB" sz="7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2593832"/>
                  </a:ext>
                </a:extLst>
              </a:tr>
              <a:tr h="197342">
                <a:tc gridSpan="3">
                  <a:txBody>
                    <a:bodyPr/>
                    <a:lstStyle/>
                    <a:p>
                      <a:r>
                        <a:rPr lang="en-GB" sz="700" b="1" dirty="0">
                          <a:latin typeface="Arial" panose="020B0604020202020204" pitchFamily="34" charset="0"/>
                          <a:cs typeface="Arial" panose="020B0604020202020204" pitchFamily="34" charset="0"/>
                        </a:rPr>
                        <a:t>Impacts from</a:t>
                      </a:r>
                      <a:r>
                        <a:rPr lang="en-GB" sz="700" b="1" baseline="0" dirty="0">
                          <a:latin typeface="Arial" panose="020B0604020202020204" pitchFamily="34" charset="0"/>
                          <a:cs typeface="Arial" panose="020B0604020202020204" pitchFamily="34" charset="0"/>
                        </a:rPr>
                        <a:t> </a:t>
                      </a:r>
                      <a:r>
                        <a:rPr lang="en-GB" sz="700" b="1" dirty="0">
                          <a:latin typeface="Arial" panose="020B0604020202020204" pitchFamily="34" charset="0"/>
                          <a:cs typeface="Arial" panose="020B0604020202020204" pitchFamily="34" charset="0"/>
                        </a:rPr>
                        <a:t>climate change</a:t>
                      </a:r>
                    </a:p>
                  </a:txBody>
                  <a:tcPr>
                    <a:solidFill>
                      <a:schemeClr val="accent5">
                        <a:lumMod val="40000"/>
                        <a:lumOff val="60000"/>
                      </a:schemeClr>
                    </a:solidFill>
                  </a:tcPr>
                </a:tc>
                <a:tc hMerge="1">
                  <a:txBody>
                    <a:bodyPr/>
                    <a:lstStyle/>
                    <a:p>
                      <a:endParaRPr lang="en-GB" sz="700" dirty="0">
                        <a:latin typeface="Arial" panose="020B0604020202020204" pitchFamily="34" charset="0"/>
                        <a:cs typeface="Arial" panose="020B0604020202020204" pitchFamily="34" charset="0"/>
                      </a:endParaRPr>
                    </a:p>
                  </a:txBody>
                  <a:tcPr/>
                </a:tc>
                <a:tc hMerge="1">
                  <a:txBody>
                    <a:bodyPr/>
                    <a:lstStyle/>
                    <a:p>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4951101"/>
                  </a:ext>
                </a:extLst>
              </a:tr>
              <a:tr h="197342">
                <a:tc>
                  <a:txBody>
                    <a:bodyPr/>
                    <a:lstStyle/>
                    <a:p>
                      <a:r>
                        <a:rPr lang="en-GB" sz="700" b="1" dirty="0">
                          <a:latin typeface="Arial" panose="020B0604020202020204" pitchFamily="34" charset="0"/>
                          <a:cs typeface="Arial" panose="020B0604020202020204" pitchFamily="34" charset="0"/>
                        </a:rPr>
                        <a:t>Social</a:t>
                      </a:r>
                    </a:p>
                  </a:txBody>
                  <a:tcPr>
                    <a:solidFill>
                      <a:schemeClr val="accent5">
                        <a:lumMod val="40000"/>
                        <a:lumOff val="60000"/>
                      </a:schemeClr>
                    </a:solidFill>
                  </a:tcPr>
                </a:tc>
                <a:tc>
                  <a:txBody>
                    <a:bodyPr/>
                    <a:lstStyle/>
                    <a:p>
                      <a:r>
                        <a:rPr lang="en-GB" sz="700" b="1" dirty="0">
                          <a:latin typeface="Arial" panose="020B0604020202020204" pitchFamily="34" charset="0"/>
                          <a:cs typeface="Arial" panose="020B0604020202020204" pitchFamily="34" charset="0"/>
                        </a:rPr>
                        <a:t>Economic </a:t>
                      </a:r>
                    </a:p>
                  </a:txBody>
                  <a:tcPr>
                    <a:solidFill>
                      <a:schemeClr val="accent5">
                        <a:lumMod val="40000"/>
                        <a:lumOff val="60000"/>
                      </a:schemeClr>
                    </a:solidFill>
                  </a:tcPr>
                </a:tc>
                <a:tc>
                  <a:txBody>
                    <a:bodyPr/>
                    <a:lstStyle/>
                    <a:p>
                      <a:r>
                        <a:rPr lang="en-GB" sz="700" b="1" dirty="0">
                          <a:latin typeface="Arial" panose="020B0604020202020204" pitchFamily="34" charset="0"/>
                          <a:cs typeface="Arial" panose="020B0604020202020204" pitchFamily="34" charset="0"/>
                        </a:rPr>
                        <a:t>Environmental</a:t>
                      </a:r>
                    </a:p>
                  </a:txBody>
                  <a:tcPr>
                    <a:solidFill>
                      <a:schemeClr val="accent5">
                        <a:lumMod val="40000"/>
                        <a:lumOff val="60000"/>
                      </a:schemeClr>
                    </a:solidFill>
                  </a:tcPr>
                </a:tc>
                <a:extLst>
                  <a:ext uri="{0D108BD9-81ED-4DB2-BD59-A6C34878D82A}">
                    <a16:rowId xmlns:a16="http://schemas.microsoft.com/office/drawing/2014/main" val="586647183"/>
                  </a:ext>
                </a:extLst>
              </a:tr>
              <a:tr h="941167">
                <a:tc>
                  <a:txBody>
                    <a:bodyPr/>
                    <a:lstStyle/>
                    <a:p>
                      <a:pPr marL="0" indent="0">
                        <a:buFontTx/>
                        <a:buNone/>
                      </a:pPr>
                      <a:r>
                        <a:rPr lang="en-GB" sz="700" dirty="0">
                          <a:latin typeface="Arial" panose="020B0604020202020204" pitchFamily="34" charset="0"/>
                          <a:cs typeface="Arial" panose="020B0604020202020204" pitchFamily="34" charset="0"/>
                        </a:rPr>
                        <a:t>- Water supply due to droughts becoming</a:t>
                      </a:r>
                      <a:r>
                        <a:rPr lang="en-GB" sz="700" baseline="0" dirty="0">
                          <a:latin typeface="Arial" panose="020B0604020202020204" pitchFamily="34" charset="0"/>
                          <a:cs typeface="Arial" panose="020B0604020202020204" pitchFamily="34" charset="0"/>
                        </a:rPr>
                        <a:t> more common.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700" baseline="0" dirty="0">
                          <a:latin typeface="Arial" panose="020B0604020202020204" pitchFamily="34" charset="0"/>
                          <a:cs typeface="Arial" panose="020B0604020202020204" pitchFamily="34" charset="0"/>
                        </a:rPr>
                        <a:t>- Wells are becoming polluted by seawater.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700" baseline="0" dirty="0">
                          <a:latin typeface="Arial" panose="020B0604020202020204" pitchFamily="34" charset="0"/>
                          <a:cs typeface="Arial" panose="020B0604020202020204" pitchFamily="34" charset="0"/>
                        </a:rPr>
                        <a:t>- High tides are starting to threaten homes and roads.</a:t>
                      </a:r>
                      <a:endParaRPr lang="en-GB" sz="7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700" dirty="0">
                          <a:latin typeface="Arial" panose="020B0604020202020204" pitchFamily="34" charset="0"/>
                          <a:cs typeface="Arial" panose="020B0604020202020204" pitchFamily="34" charset="0"/>
                        </a:rPr>
                        <a:t>- Increased levels of salinization affecting soil for agriculture.</a:t>
                      </a:r>
                      <a:r>
                        <a:rPr lang="en-GB" sz="700" baseline="0" dirty="0">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700" baseline="0" dirty="0">
                          <a:latin typeface="Arial" panose="020B0604020202020204" pitchFamily="34" charset="0"/>
                          <a:cs typeface="Arial" panose="020B0604020202020204" pitchFamily="34" charset="0"/>
                        </a:rPr>
                        <a:t>- Coastal erosion is destroying productive farmland.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700" baseline="0" dirty="0">
                          <a:latin typeface="Arial" panose="020B0604020202020204" pitchFamily="34" charset="0"/>
                          <a:cs typeface="Arial" panose="020B0604020202020204" pitchFamily="34" charset="0"/>
                        </a:rPr>
                        <a:t>- Main runway threaten by flooding. </a:t>
                      </a:r>
                    </a:p>
                  </a:txBody>
                  <a:tcPr/>
                </a:tc>
                <a:tc>
                  <a:txBody>
                    <a:bodyPr/>
                    <a:lstStyle/>
                    <a:p>
                      <a:r>
                        <a:rPr lang="en-GB" sz="700" dirty="0">
                          <a:latin typeface="Arial" panose="020B0604020202020204" pitchFamily="34" charset="0"/>
                          <a:cs typeface="Arial" panose="020B0604020202020204" pitchFamily="34" charset="0"/>
                        </a:rPr>
                        <a:t>- Ocean</a:t>
                      </a:r>
                      <a:r>
                        <a:rPr lang="en-GB" sz="700" baseline="0" dirty="0">
                          <a:latin typeface="Arial" panose="020B0604020202020204" pitchFamily="34" charset="0"/>
                          <a:cs typeface="Arial" panose="020B0604020202020204" pitchFamily="34" charset="0"/>
                        </a:rPr>
                        <a:t> acidification is reducing fish stocks around the island. </a:t>
                      </a:r>
                    </a:p>
                    <a:p>
                      <a:r>
                        <a:rPr lang="en-GB" sz="700" baseline="0" dirty="0">
                          <a:latin typeface="Arial" panose="020B0604020202020204" pitchFamily="34" charset="0"/>
                          <a:cs typeface="Arial" panose="020B0604020202020204" pitchFamily="34" charset="0"/>
                        </a:rPr>
                        <a:t>- Warmer temperatures are destroying fragile ecosystems such as coral reefs.</a:t>
                      </a:r>
                    </a:p>
                  </a:txBody>
                  <a:tcPr/>
                </a:tc>
                <a:extLst>
                  <a:ext uri="{0D108BD9-81ED-4DB2-BD59-A6C34878D82A}">
                    <a16:rowId xmlns:a16="http://schemas.microsoft.com/office/drawing/2014/main" val="2955873314"/>
                  </a:ext>
                </a:extLst>
              </a:tr>
              <a:tr h="197342">
                <a:tc gridSpan="3">
                  <a:txBody>
                    <a:bodyPr/>
                    <a:lstStyle/>
                    <a:p>
                      <a:r>
                        <a:rPr lang="en-GB" sz="700" b="1" dirty="0">
                          <a:latin typeface="Arial" panose="020B0604020202020204" pitchFamily="34" charset="0"/>
                          <a:cs typeface="Arial" panose="020B0604020202020204" pitchFamily="34" charset="0"/>
                        </a:rPr>
                        <a:t>Management </a:t>
                      </a:r>
                    </a:p>
                  </a:txBody>
                  <a:tcPr>
                    <a:solidFill>
                      <a:schemeClr val="accent5">
                        <a:lumMod val="40000"/>
                        <a:lumOff val="60000"/>
                      </a:schemeClr>
                    </a:solidFill>
                  </a:tcPr>
                </a:tc>
                <a:tc hMerge="1">
                  <a:txBody>
                    <a:bodyPr/>
                    <a:lstStyle/>
                    <a:p>
                      <a:endParaRPr lang="en-GB" sz="700" dirty="0">
                        <a:latin typeface="Arial" panose="020B0604020202020204" pitchFamily="34" charset="0"/>
                        <a:cs typeface="Arial" panose="020B0604020202020204" pitchFamily="34" charset="0"/>
                      </a:endParaRPr>
                    </a:p>
                  </a:txBody>
                  <a:tcPr/>
                </a:tc>
                <a:tc hMerge="1">
                  <a:txBody>
                    <a:bodyPr/>
                    <a:lstStyle/>
                    <a:p>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0619955"/>
                  </a:ext>
                </a:extLst>
              </a:tr>
              <a:tr h="622385">
                <a:tc gridSpan="3">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Campaigning internationally for a reduction in carbon emissions. </a:t>
                      </a:r>
                    </a:p>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Migration to safer islands off the coast of New Zealand. </a:t>
                      </a:r>
                    </a:p>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Low sea walls have been constructed to prevent erosion and flooding. </a:t>
                      </a:r>
                    </a:p>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Japan supporting coral reef restoration by introducing new species to   damaged reefs.</a:t>
                      </a:r>
                    </a:p>
                  </a:txBody>
                  <a:tcPr/>
                </a:tc>
                <a:tc hMerge="1">
                  <a:txBody>
                    <a:bodyPr/>
                    <a:lstStyle/>
                    <a:p>
                      <a:endParaRPr lang="en-GB" sz="700" dirty="0">
                        <a:latin typeface="Arial" panose="020B0604020202020204" pitchFamily="34" charset="0"/>
                        <a:cs typeface="Arial" panose="020B0604020202020204" pitchFamily="34" charset="0"/>
                      </a:endParaRPr>
                    </a:p>
                  </a:txBody>
                  <a:tcPr/>
                </a:tc>
                <a:tc hMerge="1">
                  <a:txBody>
                    <a:bodyPr/>
                    <a:lstStyle/>
                    <a:p>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426013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78236163"/>
              </p:ext>
            </p:extLst>
          </p:nvPr>
        </p:nvGraphicFramePr>
        <p:xfrm>
          <a:off x="6304775" y="1750829"/>
          <a:ext cx="3578354" cy="2501131"/>
        </p:xfrm>
        <a:graphic>
          <a:graphicData uri="http://schemas.openxmlformats.org/drawingml/2006/table">
            <a:tbl>
              <a:tblPr firstRow="1" bandRow="1">
                <a:tableStyleId>{7DF18680-E054-41AD-8BC1-D1AEF772440D}</a:tableStyleId>
              </a:tblPr>
              <a:tblGrid>
                <a:gridCol w="1192785">
                  <a:extLst>
                    <a:ext uri="{9D8B030D-6E8A-4147-A177-3AD203B41FA5}">
                      <a16:colId xmlns:a16="http://schemas.microsoft.com/office/drawing/2014/main" val="4107558010"/>
                    </a:ext>
                  </a:extLst>
                </a:gridCol>
                <a:gridCol w="1192784">
                  <a:extLst>
                    <a:ext uri="{9D8B030D-6E8A-4147-A177-3AD203B41FA5}">
                      <a16:colId xmlns:a16="http://schemas.microsoft.com/office/drawing/2014/main" val="3307155835"/>
                    </a:ext>
                  </a:extLst>
                </a:gridCol>
                <a:gridCol w="1192785">
                  <a:extLst>
                    <a:ext uri="{9D8B030D-6E8A-4147-A177-3AD203B41FA5}">
                      <a16:colId xmlns:a16="http://schemas.microsoft.com/office/drawing/2014/main" val="4276949375"/>
                    </a:ext>
                  </a:extLst>
                </a:gridCol>
              </a:tblGrid>
              <a:tr h="216147">
                <a:tc gridSpan="3">
                  <a:txBody>
                    <a:bodyPr/>
                    <a:lstStyle/>
                    <a:p>
                      <a:r>
                        <a:rPr lang="en-GB" sz="800">
                          <a:latin typeface="Arial" panose="020B0604020202020204" pitchFamily="34" charset="0"/>
                          <a:cs typeface="Arial" panose="020B0604020202020204" pitchFamily="34" charset="0"/>
                        </a:rPr>
                        <a:t>Extreme</a:t>
                      </a:r>
                      <a:r>
                        <a:rPr lang="en-GB" sz="800" baseline="0">
                          <a:latin typeface="Arial" panose="020B0604020202020204" pitchFamily="34" charset="0"/>
                          <a:cs typeface="Arial" panose="020B0604020202020204" pitchFamily="34" charset="0"/>
                        </a:rPr>
                        <a:t> Weather: Brazilian Drought 2014</a:t>
                      </a:r>
                      <a:endParaRPr lang="en-GB" sz="8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0129887"/>
                  </a:ext>
                </a:extLst>
              </a:tr>
              <a:tr h="416855">
                <a:tc gridSpan="3">
                  <a:txBody>
                    <a:bodyPr/>
                    <a:lstStyle/>
                    <a:p>
                      <a:r>
                        <a:rPr lang="en-GB" sz="700" baseline="0" dirty="0">
                          <a:latin typeface="Arial" panose="020B0604020202020204" pitchFamily="34" charset="0"/>
                          <a:cs typeface="Arial" panose="020B0604020202020204" pitchFamily="34" charset="0"/>
                        </a:rPr>
                        <a:t>Brazil is a EDC in the continent of South America. Its population is 204 million. In 2014 it faced a record breaking dry season that resulted in serve drought conditions. Scientist believe that deforestation may have contributed in changing the climate.</a:t>
                      </a:r>
                      <a:endParaRPr lang="en-GB" sz="7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52593832"/>
                  </a:ext>
                </a:extLst>
              </a:tr>
              <a:tr h="200708">
                <a:tc gridSpan="3">
                  <a:txBody>
                    <a:bodyPr/>
                    <a:lstStyle/>
                    <a:p>
                      <a:r>
                        <a:rPr lang="en-GB" sz="700" b="1" dirty="0">
                          <a:latin typeface="Arial" panose="020B0604020202020204" pitchFamily="34" charset="0"/>
                          <a:cs typeface="Arial" panose="020B0604020202020204" pitchFamily="34" charset="0"/>
                        </a:rPr>
                        <a:t>Impacts from</a:t>
                      </a:r>
                      <a:r>
                        <a:rPr lang="en-GB" sz="700" b="1" baseline="0" dirty="0">
                          <a:latin typeface="Arial" panose="020B0604020202020204" pitchFamily="34" charset="0"/>
                          <a:cs typeface="Arial" panose="020B0604020202020204" pitchFamily="34" charset="0"/>
                        </a:rPr>
                        <a:t> </a:t>
                      </a:r>
                      <a:r>
                        <a:rPr lang="en-GB" sz="700" b="1" dirty="0">
                          <a:latin typeface="Arial" panose="020B0604020202020204" pitchFamily="34" charset="0"/>
                          <a:cs typeface="Arial" panose="020B0604020202020204" pitchFamily="34" charset="0"/>
                        </a:rPr>
                        <a:t>climate change</a:t>
                      </a:r>
                    </a:p>
                  </a:txBody>
                  <a:tcPr>
                    <a:solidFill>
                      <a:schemeClr val="accent5">
                        <a:lumMod val="40000"/>
                        <a:lumOff val="60000"/>
                      </a:schemeClr>
                    </a:solidFill>
                  </a:tcPr>
                </a:tc>
                <a:tc hMerge="1">
                  <a:txBody>
                    <a:bodyPr/>
                    <a:lstStyle/>
                    <a:p>
                      <a:endParaRPr lang="en-GB" sz="700" dirty="0">
                        <a:latin typeface="Arial" panose="020B0604020202020204" pitchFamily="34" charset="0"/>
                        <a:cs typeface="Arial" panose="020B0604020202020204" pitchFamily="34" charset="0"/>
                      </a:endParaRPr>
                    </a:p>
                  </a:txBody>
                  <a:tcPr/>
                </a:tc>
                <a:tc hMerge="1">
                  <a:txBody>
                    <a:bodyPr/>
                    <a:lstStyle/>
                    <a:p>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4951101"/>
                  </a:ext>
                </a:extLst>
              </a:tr>
              <a:tr h="200708">
                <a:tc>
                  <a:txBody>
                    <a:bodyPr/>
                    <a:lstStyle/>
                    <a:p>
                      <a:r>
                        <a:rPr lang="en-GB" sz="700" b="1" dirty="0">
                          <a:latin typeface="Arial" panose="020B0604020202020204" pitchFamily="34" charset="0"/>
                          <a:cs typeface="Arial" panose="020B0604020202020204" pitchFamily="34" charset="0"/>
                        </a:rPr>
                        <a:t>Social</a:t>
                      </a:r>
                    </a:p>
                  </a:txBody>
                  <a:tcPr>
                    <a:solidFill>
                      <a:schemeClr val="accent5">
                        <a:lumMod val="40000"/>
                        <a:lumOff val="60000"/>
                      </a:schemeClr>
                    </a:solidFill>
                  </a:tcPr>
                </a:tc>
                <a:tc>
                  <a:txBody>
                    <a:bodyPr/>
                    <a:lstStyle/>
                    <a:p>
                      <a:r>
                        <a:rPr lang="en-GB" sz="700" b="1" dirty="0">
                          <a:latin typeface="Arial" panose="020B0604020202020204" pitchFamily="34" charset="0"/>
                          <a:cs typeface="Arial" panose="020B0604020202020204" pitchFamily="34" charset="0"/>
                        </a:rPr>
                        <a:t>Economic </a:t>
                      </a:r>
                    </a:p>
                  </a:txBody>
                  <a:tcPr>
                    <a:solidFill>
                      <a:schemeClr val="accent5">
                        <a:lumMod val="40000"/>
                        <a:lumOff val="60000"/>
                      </a:schemeClr>
                    </a:solidFill>
                  </a:tcPr>
                </a:tc>
                <a:tc>
                  <a:txBody>
                    <a:bodyPr/>
                    <a:lstStyle/>
                    <a:p>
                      <a:r>
                        <a:rPr lang="en-GB" sz="700" b="1" dirty="0">
                          <a:latin typeface="Arial" panose="020B0604020202020204" pitchFamily="34" charset="0"/>
                          <a:cs typeface="Arial" panose="020B0604020202020204" pitchFamily="34" charset="0"/>
                        </a:rPr>
                        <a:t>Environmental</a:t>
                      </a:r>
                    </a:p>
                  </a:txBody>
                  <a:tcPr>
                    <a:solidFill>
                      <a:schemeClr val="accent5">
                        <a:lumMod val="40000"/>
                        <a:lumOff val="60000"/>
                      </a:schemeClr>
                    </a:solidFill>
                  </a:tcPr>
                </a:tc>
                <a:extLst>
                  <a:ext uri="{0D108BD9-81ED-4DB2-BD59-A6C34878D82A}">
                    <a16:rowId xmlns:a16="http://schemas.microsoft.com/office/drawing/2014/main" val="586647183"/>
                  </a:ext>
                </a:extLst>
              </a:tr>
              <a:tr h="849150">
                <a:tc>
                  <a:txBody>
                    <a:bodyPr/>
                    <a:lstStyle/>
                    <a:p>
                      <a:pPr marL="171450" indent="-171450">
                        <a:buFontTx/>
                        <a:buChar char="-"/>
                      </a:pPr>
                      <a:r>
                        <a:rPr lang="en-GB" sz="700" dirty="0">
                          <a:latin typeface="Arial" panose="020B0604020202020204" pitchFamily="34" charset="0"/>
                          <a:cs typeface="Arial" panose="020B0604020202020204" pitchFamily="34" charset="0"/>
                        </a:rPr>
                        <a:t>Drought caused a reduction in the production of hydroelectric</a:t>
                      </a:r>
                      <a:r>
                        <a:rPr lang="en-GB" sz="700" baseline="0" dirty="0">
                          <a:latin typeface="Arial" panose="020B0604020202020204" pitchFamily="34" charset="0"/>
                          <a:cs typeface="Arial" panose="020B0604020202020204" pitchFamily="34" charset="0"/>
                        </a:rPr>
                        <a:t> power. </a:t>
                      </a:r>
                    </a:p>
                    <a:p>
                      <a:pPr marL="171450" indent="-171450">
                        <a:buFontTx/>
                        <a:buChar char="-"/>
                      </a:pPr>
                      <a:r>
                        <a:rPr lang="en-GB" sz="700" baseline="0" dirty="0">
                          <a:latin typeface="Arial" panose="020B0604020202020204" pitchFamily="34" charset="0"/>
                          <a:cs typeface="Arial" panose="020B0604020202020204" pitchFamily="34" charset="0"/>
                        </a:rPr>
                        <a:t>Major cities faced water shortages. </a:t>
                      </a:r>
                      <a:endParaRPr lang="en-GB" sz="700" dirty="0">
                        <a:latin typeface="Arial" panose="020B0604020202020204" pitchFamily="34" charset="0"/>
                        <a:cs typeface="Arial" panose="020B0604020202020204" pitchFamily="34" charset="0"/>
                      </a:endParaRPr>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700" dirty="0">
                          <a:latin typeface="Arial" panose="020B0604020202020204" pitchFamily="34" charset="0"/>
                          <a:cs typeface="Arial" panose="020B0604020202020204" pitchFamily="34" charset="0"/>
                        </a:rPr>
                        <a:t>Shortage of water affected</a:t>
                      </a:r>
                      <a:r>
                        <a:rPr lang="en-GB" sz="700" baseline="0" dirty="0">
                          <a:latin typeface="Arial" panose="020B0604020202020204" pitchFamily="34" charset="0"/>
                          <a:cs typeface="Arial" panose="020B0604020202020204" pitchFamily="34" charset="0"/>
                        </a:rPr>
                        <a:t> industrial production.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700" baseline="0" dirty="0">
                          <a:latin typeface="Arial" panose="020B0604020202020204" pitchFamily="34" charset="0"/>
                          <a:cs typeface="Arial" panose="020B0604020202020204" pitchFamily="34" charset="0"/>
                        </a:rPr>
                        <a:t>Coffee industry was severely affected due to the lack of rainfall.</a:t>
                      </a:r>
                    </a:p>
                  </a:txBody>
                  <a:tcPr/>
                </a:tc>
                <a:tc>
                  <a:txBody>
                    <a:bodyPr/>
                    <a:lstStyle/>
                    <a:p>
                      <a:pPr marL="171450" indent="-171450">
                        <a:buFontTx/>
                        <a:buChar char="-"/>
                      </a:pPr>
                      <a:r>
                        <a:rPr lang="en-GB" sz="700" dirty="0">
                          <a:latin typeface="Arial" panose="020B0604020202020204" pitchFamily="34" charset="0"/>
                          <a:cs typeface="Arial" panose="020B0604020202020204" pitchFamily="34" charset="0"/>
                        </a:rPr>
                        <a:t>As reservoir</a:t>
                      </a:r>
                      <a:r>
                        <a:rPr lang="en-GB" sz="700" baseline="0" dirty="0">
                          <a:latin typeface="Arial" panose="020B0604020202020204" pitchFamily="34" charset="0"/>
                          <a:cs typeface="Arial" panose="020B0604020202020204" pitchFamily="34" charset="0"/>
                        </a:rPr>
                        <a:t> levels dropped, levels of pollution increased. This damaged natural ecosystems and killed fish.</a:t>
                      </a:r>
                    </a:p>
                    <a:p>
                      <a:pPr marL="171450" indent="-171450">
                        <a:buFontTx/>
                        <a:buChar char="-"/>
                      </a:pPr>
                      <a:endParaRPr lang="en-GB" sz="7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5873314"/>
                  </a:ext>
                </a:extLst>
              </a:tr>
              <a:tr h="200708">
                <a:tc gridSpan="3">
                  <a:txBody>
                    <a:bodyPr/>
                    <a:lstStyle/>
                    <a:p>
                      <a:r>
                        <a:rPr lang="en-GB" sz="700" b="1" dirty="0">
                          <a:latin typeface="Arial" panose="020B0604020202020204" pitchFamily="34" charset="0"/>
                          <a:cs typeface="Arial" panose="020B0604020202020204" pitchFamily="34" charset="0"/>
                        </a:rPr>
                        <a:t>Management </a:t>
                      </a:r>
                    </a:p>
                  </a:txBody>
                  <a:tcPr>
                    <a:solidFill>
                      <a:schemeClr val="accent5">
                        <a:lumMod val="40000"/>
                        <a:lumOff val="60000"/>
                      </a:schemeClr>
                    </a:solidFill>
                  </a:tcPr>
                </a:tc>
                <a:tc hMerge="1">
                  <a:txBody>
                    <a:bodyPr/>
                    <a:lstStyle/>
                    <a:p>
                      <a:endParaRPr lang="en-GB" sz="700" dirty="0">
                        <a:latin typeface="Arial" panose="020B0604020202020204" pitchFamily="34" charset="0"/>
                        <a:cs typeface="Arial" panose="020B0604020202020204" pitchFamily="34" charset="0"/>
                      </a:endParaRPr>
                    </a:p>
                  </a:txBody>
                  <a:tcPr/>
                </a:tc>
                <a:tc hMerge="1">
                  <a:txBody>
                    <a:bodyPr/>
                    <a:lstStyle/>
                    <a:p>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0619955"/>
                  </a:ext>
                </a:extLst>
              </a:tr>
              <a:tr h="416855">
                <a:tc gridSpan="3">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Introduction of</a:t>
                      </a:r>
                      <a:r>
                        <a:rPr lang="en-GB" sz="700" baseline="0" dirty="0">
                          <a:latin typeface="Arial" panose="020B0604020202020204" pitchFamily="34" charset="0"/>
                          <a:cs typeface="Arial" panose="020B0604020202020204" pitchFamily="34" charset="0"/>
                        </a:rPr>
                        <a:t> water rationing and recycling more water</a:t>
                      </a:r>
                      <a:r>
                        <a:rPr lang="en-GB" sz="7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Repair leaking pipes to decrease</a:t>
                      </a:r>
                      <a:r>
                        <a:rPr lang="en-GB" sz="700" baseline="0" dirty="0">
                          <a:latin typeface="Arial" panose="020B0604020202020204" pitchFamily="34" charset="0"/>
                          <a:cs typeface="Arial" panose="020B0604020202020204" pitchFamily="34" charset="0"/>
                        </a:rPr>
                        <a:t> water waste. </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Introduction of more natural gas to sustain energy demands. </a:t>
                      </a:r>
                      <a:endParaRPr lang="en-GB" sz="700" dirty="0">
                        <a:latin typeface="Arial" panose="020B0604020202020204" pitchFamily="34" charset="0"/>
                        <a:cs typeface="Arial" panose="020B0604020202020204" pitchFamily="34" charset="0"/>
                      </a:endParaRPr>
                    </a:p>
                  </a:txBody>
                  <a:tcPr/>
                </a:tc>
                <a:tc hMerge="1">
                  <a:txBody>
                    <a:bodyPr/>
                    <a:lstStyle/>
                    <a:p>
                      <a:endParaRPr lang="en-GB" sz="700" dirty="0">
                        <a:latin typeface="Arial" panose="020B0604020202020204" pitchFamily="34" charset="0"/>
                        <a:cs typeface="Arial" panose="020B0604020202020204" pitchFamily="34" charset="0"/>
                      </a:endParaRPr>
                    </a:p>
                  </a:txBody>
                  <a:tcPr/>
                </a:tc>
                <a:tc hMerge="1">
                  <a:txBody>
                    <a:bodyPr/>
                    <a:lstStyle/>
                    <a:p>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426013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55645503"/>
              </p:ext>
            </p:extLst>
          </p:nvPr>
        </p:nvGraphicFramePr>
        <p:xfrm>
          <a:off x="1327720" y="4262997"/>
          <a:ext cx="3989544" cy="2633111"/>
        </p:xfrm>
        <a:graphic>
          <a:graphicData uri="http://schemas.openxmlformats.org/drawingml/2006/table">
            <a:tbl>
              <a:tblPr firstRow="1" bandRow="1">
                <a:tableStyleId>{7DF18680-E054-41AD-8BC1-D1AEF772440D}</a:tableStyleId>
              </a:tblPr>
              <a:tblGrid>
                <a:gridCol w="1297314">
                  <a:extLst>
                    <a:ext uri="{9D8B030D-6E8A-4147-A177-3AD203B41FA5}">
                      <a16:colId xmlns:a16="http://schemas.microsoft.com/office/drawing/2014/main" val="4107558010"/>
                    </a:ext>
                  </a:extLst>
                </a:gridCol>
                <a:gridCol w="697458">
                  <a:extLst>
                    <a:ext uri="{9D8B030D-6E8A-4147-A177-3AD203B41FA5}">
                      <a16:colId xmlns:a16="http://schemas.microsoft.com/office/drawing/2014/main" val="2867603548"/>
                    </a:ext>
                  </a:extLst>
                </a:gridCol>
                <a:gridCol w="1302030">
                  <a:extLst>
                    <a:ext uri="{9D8B030D-6E8A-4147-A177-3AD203B41FA5}">
                      <a16:colId xmlns:a16="http://schemas.microsoft.com/office/drawing/2014/main" val="183023611"/>
                    </a:ext>
                  </a:extLst>
                </a:gridCol>
                <a:gridCol w="692742">
                  <a:extLst>
                    <a:ext uri="{9D8B030D-6E8A-4147-A177-3AD203B41FA5}">
                      <a16:colId xmlns:a16="http://schemas.microsoft.com/office/drawing/2014/main" val="3146464610"/>
                    </a:ext>
                  </a:extLst>
                </a:gridCol>
              </a:tblGrid>
              <a:tr h="208238">
                <a:tc gridSpan="4">
                  <a:txBody>
                    <a:bodyPr/>
                    <a:lstStyle/>
                    <a:p>
                      <a:r>
                        <a:rPr lang="en-GB" sz="800" dirty="0">
                          <a:latin typeface="Arial" panose="020B0604020202020204" pitchFamily="34" charset="0"/>
                          <a:cs typeface="Arial" panose="020B0604020202020204" pitchFamily="34" charset="0"/>
                        </a:rPr>
                        <a:t>Negative</a:t>
                      </a:r>
                      <a:r>
                        <a:rPr lang="en-GB" sz="800" baseline="0" dirty="0">
                          <a:latin typeface="Arial" panose="020B0604020202020204" pitchFamily="34" charset="0"/>
                          <a:cs typeface="Arial" panose="020B0604020202020204" pitchFamily="34" charset="0"/>
                        </a:rPr>
                        <a:t> impacts of climate change for the UK</a:t>
                      </a:r>
                      <a:endParaRPr lang="en-GB" sz="8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0129887"/>
                  </a:ext>
                </a:extLst>
              </a:tr>
              <a:tr h="193364">
                <a:tc gridSpan="2">
                  <a:txBody>
                    <a:bodyPr/>
                    <a:lstStyle/>
                    <a:p>
                      <a:r>
                        <a:rPr lang="en-GB" sz="700" b="1" dirty="0">
                          <a:latin typeface="Arial" panose="020B0604020202020204" pitchFamily="34" charset="0"/>
                          <a:cs typeface="Arial" panose="020B0604020202020204" pitchFamily="34" charset="0"/>
                        </a:rPr>
                        <a:t>Coastal</a:t>
                      </a:r>
                      <a:r>
                        <a:rPr lang="en-GB" sz="700" b="1" baseline="0" dirty="0">
                          <a:latin typeface="Arial" panose="020B0604020202020204" pitchFamily="34" charset="0"/>
                          <a:cs typeface="Arial" panose="020B0604020202020204" pitchFamily="34" charset="0"/>
                        </a:rPr>
                        <a:t> Flooding</a:t>
                      </a:r>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hMerge="1">
                  <a:txBody>
                    <a:bodyPr/>
                    <a:lstStyle/>
                    <a:p>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gridSpan="2">
                  <a:txBody>
                    <a:bodyPr/>
                    <a:lstStyle/>
                    <a:p>
                      <a:r>
                        <a:rPr lang="en-GB" sz="700" b="1" dirty="0">
                          <a:latin typeface="Arial" panose="020B0604020202020204" pitchFamily="34" charset="0"/>
                          <a:cs typeface="Arial" panose="020B0604020202020204" pitchFamily="34" charset="0"/>
                        </a:rPr>
                        <a:t>Extreme</a:t>
                      </a:r>
                      <a:r>
                        <a:rPr lang="en-GB" sz="700" b="1" baseline="0" dirty="0">
                          <a:latin typeface="Arial" panose="020B0604020202020204" pitchFamily="34" charset="0"/>
                          <a:cs typeface="Arial" panose="020B0604020202020204" pitchFamily="34" charset="0"/>
                        </a:rPr>
                        <a:t> Rainfall</a:t>
                      </a:r>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hMerge="1">
                  <a:txBody>
                    <a:bodyPr/>
                    <a:lstStyle/>
                    <a:p>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extLst>
                  <a:ext uri="{0D108BD9-81ED-4DB2-BD59-A6C34878D82A}">
                    <a16:rowId xmlns:a16="http://schemas.microsoft.com/office/drawing/2014/main" val="1552593832"/>
                  </a:ext>
                </a:extLst>
              </a:tr>
              <a:tr h="1026318">
                <a:tc>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Vulnerable low lying areas could flood</a:t>
                      </a:r>
                      <a:r>
                        <a:rPr lang="en-GB" sz="700" baseline="0" dirty="0">
                          <a:latin typeface="Arial" panose="020B0604020202020204" pitchFamily="34" charset="0"/>
                          <a:cs typeface="Arial" panose="020B0604020202020204" pitchFamily="34" charset="0"/>
                        </a:rPr>
                        <a:t> homes and infrastructure. </a:t>
                      </a:r>
                      <a:endParaRPr lang="en-GB" sz="7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£120 billion worth infrastructure at risk.. </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Damage to the economy. </a:t>
                      </a:r>
                    </a:p>
                  </a:txBody>
                  <a:tcPr/>
                </a:tc>
                <a:tc>
                  <a:txBody>
                    <a:bodyPr/>
                    <a:lstStyle/>
                    <a:p>
                      <a:pPr marL="171450" indent="-171450">
                        <a:buFont typeface="Arial" panose="020B0604020202020204" pitchFamily="34" charset="0"/>
                        <a:buChar char="•"/>
                      </a:pPr>
                      <a:endParaRPr lang="en-GB" sz="700" baseline="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Increase in extreme flash floods.</a:t>
                      </a:r>
                    </a:p>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Flood damage to homes and businesses.</a:t>
                      </a:r>
                      <a:r>
                        <a:rPr lang="en-GB" sz="70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Soil contaminations on farmland.</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By 2080, 1 million properties will be at risk of flooding.</a:t>
                      </a:r>
                      <a:endParaRPr lang="en-GB" sz="7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0289052"/>
                  </a:ext>
                </a:extLst>
              </a:tr>
              <a:tr h="193364">
                <a:tc gridSpan="2">
                  <a:txBody>
                    <a:bodyPr/>
                    <a:lstStyle/>
                    <a:p>
                      <a:r>
                        <a:rPr lang="en-GB" sz="700" b="1" dirty="0">
                          <a:latin typeface="Arial" panose="020B0604020202020204" pitchFamily="34" charset="0"/>
                          <a:cs typeface="Arial" panose="020B0604020202020204" pitchFamily="34" charset="0"/>
                        </a:rPr>
                        <a:t>Water Shortages</a:t>
                      </a:r>
                    </a:p>
                  </a:txBody>
                  <a:tcPr>
                    <a:solidFill>
                      <a:schemeClr val="accent5">
                        <a:lumMod val="40000"/>
                        <a:lumOff val="60000"/>
                      </a:schemeClr>
                    </a:solidFill>
                  </a:tcPr>
                </a:tc>
                <a:tc hMerge="1">
                  <a:txBody>
                    <a:bodyPr/>
                    <a:lstStyle/>
                    <a:p>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gridSpan="2">
                  <a:txBody>
                    <a:bodyPr/>
                    <a:lstStyle/>
                    <a:p>
                      <a:r>
                        <a:rPr lang="en-GB" sz="700" b="1" dirty="0">
                          <a:latin typeface="Arial" panose="020B0604020202020204" pitchFamily="34" charset="0"/>
                          <a:cs typeface="Arial" panose="020B0604020202020204" pitchFamily="34" charset="0"/>
                        </a:rPr>
                        <a:t>Extreme</a:t>
                      </a:r>
                      <a:r>
                        <a:rPr lang="en-GB" sz="700" b="1" baseline="0" dirty="0">
                          <a:latin typeface="Arial" panose="020B0604020202020204" pitchFamily="34" charset="0"/>
                          <a:cs typeface="Arial" panose="020B0604020202020204" pitchFamily="34" charset="0"/>
                        </a:rPr>
                        <a:t> Heat </a:t>
                      </a:r>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hMerge="1">
                  <a:txBody>
                    <a:bodyPr/>
                    <a:lstStyle/>
                    <a:p>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extLst>
                  <a:ext uri="{0D108BD9-81ED-4DB2-BD59-A6C34878D82A}">
                    <a16:rowId xmlns:a16="http://schemas.microsoft.com/office/drawing/2014/main" val="14448220"/>
                  </a:ext>
                </a:extLst>
              </a:tr>
              <a:tr h="971951">
                <a:tc>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Farmers</a:t>
                      </a:r>
                      <a:r>
                        <a:rPr lang="en-GB" sz="700" baseline="0" dirty="0">
                          <a:latin typeface="Arial" panose="020B0604020202020204" pitchFamily="34" charset="0"/>
                          <a:cs typeface="Arial" panose="020B0604020202020204" pitchFamily="34" charset="0"/>
                        </a:rPr>
                        <a:t> will find it difficult to irrigate land.</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Water restrictions, with London being worst affected. </a:t>
                      </a:r>
                    </a:p>
                  </a:txBody>
                  <a:tcPr/>
                </a:tc>
                <a:tc>
                  <a:txBody>
                    <a:bodyPr/>
                    <a:lstStyle/>
                    <a:p>
                      <a:pPr marL="171450" indent="-171450">
                        <a:buFont typeface="Arial" panose="020B0604020202020204" pitchFamily="34" charset="0"/>
                        <a:buChar char="•"/>
                      </a:pPr>
                      <a:endParaRPr lang="en-GB" sz="7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Warmer</a:t>
                      </a:r>
                      <a:r>
                        <a:rPr lang="en-GB" sz="700" baseline="0" dirty="0">
                          <a:latin typeface="Arial" panose="020B0604020202020204" pitchFamily="34" charset="0"/>
                          <a:cs typeface="Arial" panose="020B0604020202020204" pitchFamily="34" charset="0"/>
                        </a:rPr>
                        <a:t> weather can increase health problems especially for the elderly.</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Infectious diseases such as malaria might spread.</a:t>
                      </a:r>
                      <a:endParaRPr lang="en-GB" sz="7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165127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30336406"/>
              </p:ext>
            </p:extLst>
          </p:nvPr>
        </p:nvGraphicFramePr>
        <p:xfrm>
          <a:off x="5331697" y="4274963"/>
          <a:ext cx="4574303" cy="2499360"/>
        </p:xfrm>
        <a:graphic>
          <a:graphicData uri="http://schemas.openxmlformats.org/drawingml/2006/table">
            <a:tbl>
              <a:tblPr firstRow="1" bandRow="1">
                <a:tableStyleId>{7DF18680-E054-41AD-8BC1-D1AEF772440D}</a:tableStyleId>
              </a:tblPr>
              <a:tblGrid>
                <a:gridCol w="1526303">
                  <a:extLst>
                    <a:ext uri="{9D8B030D-6E8A-4147-A177-3AD203B41FA5}">
                      <a16:colId xmlns:a16="http://schemas.microsoft.com/office/drawing/2014/main" val="4107558010"/>
                    </a:ext>
                  </a:extLst>
                </a:gridCol>
                <a:gridCol w="759350">
                  <a:extLst>
                    <a:ext uri="{9D8B030D-6E8A-4147-A177-3AD203B41FA5}">
                      <a16:colId xmlns:a16="http://schemas.microsoft.com/office/drawing/2014/main" val="1239637271"/>
                    </a:ext>
                  </a:extLst>
                </a:gridCol>
                <a:gridCol w="1504165">
                  <a:extLst>
                    <a:ext uri="{9D8B030D-6E8A-4147-A177-3AD203B41FA5}">
                      <a16:colId xmlns:a16="http://schemas.microsoft.com/office/drawing/2014/main" val="183023611"/>
                    </a:ext>
                  </a:extLst>
                </a:gridCol>
                <a:gridCol w="784485">
                  <a:extLst>
                    <a:ext uri="{9D8B030D-6E8A-4147-A177-3AD203B41FA5}">
                      <a16:colId xmlns:a16="http://schemas.microsoft.com/office/drawing/2014/main" val="1869414971"/>
                    </a:ext>
                  </a:extLst>
                </a:gridCol>
              </a:tblGrid>
              <a:tr h="209972">
                <a:tc gridSpan="4">
                  <a:txBody>
                    <a:bodyPr/>
                    <a:lstStyle/>
                    <a:p>
                      <a:r>
                        <a:rPr lang="en-GB" sz="800" dirty="0">
                          <a:latin typeface="Arial" panose="020B0604020202020204" pitchFamily="34" charset="0"/>
                          <a:cs typeface="Arial" panose="020B0604020202020204" pitchFamily="34" charset="0"/>
                        </a:rPr>
                        <a:t>Positive</a:t>
                      </a:r>
                      <a:r>
                        <a:rPr lang="en-GB" sz="800" baseline="0" dirty="0">
                          <a:latin typeface="Arial" panose="020B0604020202020204" pitchFamily="34" charset="0"/>
                          <a:cs typeface="Arial" panose="020B0604020202020204" pitchFamily="34" charset="0"/>
                        </a:rPr>
                        <a:t> impacts of climate change for the UK</a:t>
                      </a:r>
                      <a:endParaRPr lang="en-GB" sz="800" dirty="0">
                        <a:latin typeface="Arial" panose="020B0604020202020204" pitchFamily="34" charset="0"/>
                        <a:cs typeface="Arial" panose="020B060402020202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0129887"/>
                  </a:ext>
                </a:extLst>
              </a:tr>
              <a:tr h="194974">
                <a:tc gridSpan="2">
                  <a:txBody>
                    <a:bodyPr/>
                    <a:lstStyle/>
                    <a:p>
                      <a:r>
                        <a:rPr lang="en-GB" sz="700" b="1" dirty="0">
                          <a:latin typeface="Arial" panose="020B0604020202020204" pitchFamily="34" charset="0"/>
                          <a:cs typeface="Arial" panose="020B0604020202020204" pitchFamily="34" charset="0"/>
                        </a:rPr>
                        <a:t>Tourism</a:t>
                      </a:r>
                    </a:p>
                  </a:txBody>
                  <a:tcPr>
                    <a:solidFill>
                      <a:schemeClr val="accent5">
                        <a:lumMod val="40000"/>
                        <a:lumOff val="60000"/>
                      </a:schemeClr>
                    </a:solidFill>
                  </a:tcPr>
                </a:tc>
                <a:tc hMerge="1">
                  <a:txBody>
                    <a:bodyPr/>
                    <a:lstStyle/>
                    <a:p>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gridSpan="2">
                  <a:txBody>
                    <a:bodyPr/>
                    <a:lstStyle/>
                    <a:p>
                      <a:r>
                        <a:rPr lang="en-GB" sz="700" b="1" dirty="0">
                          <a:latin typeface="Arial" panose="020B0604020202020204" pitchFamily="34" charset="0"/>
                          <a:cs typeface="Arial" panose="020B0604020202020204" pitchFamily="34" charset="0"/>
                        </a:rPr>
                        <a:t>Environment</a:t>
                      </a:r>
                    </a:p>
                  </a:txBody>
                  <a:tcPr>
                    <a:solidFill>
                      <a:schemeClr val="accent5">
                        <a:lumMod val="40000"/>
                        <a:lumOff val="60000"/>
                      </a:schemeClr>
                    </a:solidFill>
                  </a:tcPr>
                </a:tc>
                <a:tc hMerge="1">
                  <a:txBody>
                    <a:bodyPr/>
                    <a:lstStyle/>
                    <a:p>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extLst>
                  <a:ext uri="{0D108BD9-81ED-4DB2-BD59-A6C34878D82A}">
                    <a16:rowId xmlns:a16="http://schemas.microsoft.com/office/drawing/2014/main" val="1552593832"/>
                  </a:ext>
                </a:extLst>
              </a:tr>
              <a:tr h="858729">
                <a:tc>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More people likely</a:t>
                      </a:r>
                      <a:r>
                        <a:rPr lang="en-GB" sz="700" baseline="0" dirty="0">
                          <a:latin typeface="Arial" panose="020B0604020202020204" pitchFamily="34" charset="0"/>
                          <a:cs typeface="Arial" panose="020B0604020202020204" pitchFamily="34" charset="0"/>
                        </a:rPr>
                        <a:t> to take holidays within the UK. E.g. Lake District</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The economy could be boosted: helping to create new jobs.</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More outdoor events could become common.</a:t>
                      </a:r>
                    </a:p>
                  </a:txBody>
                  <a:tcPr/>
                </a:tc>
                <a:tc>
                  <a:txBody>
                    <a:bodyPr/>
                    <a:lstStyle/>
                    <a:p>
                      <a:pPr marL="171450" indent="-171450">
                        <a:buFont typeface="Arial" panose="020B0604020202020204" pitchFamily="34" charset="0"/>
                        <a:buChar char="•"/>
                      </a:pPr>
                      <a:endParaRPr lang="en-GB" sz="700" baseline="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New wetlands from coastal flooding could become established.</a:t>
                      </a:r>
                      <a:r>
                        <a:rPr lang="en-GB" sz="700" baseline="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New wildlife and plants could be drawn to the UK.</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Managed retreat will create new salt marsh habitats.</a:t>
                      </a:r>
                      <a:endParaRPr lang="en-GB" sz="7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40289052"/>
                  </a:ext>
                </a:extLst>
              </a:tr>
              <a:tr h="194974">
                <a:tc gridSpan="2">
                  <a:txBody>
                    <a:bodyPr/>
                    <a:lstStyle/>
                    <a:p>
                      <a:r>
                        <a:rPr lang="en-GB" sz="700" b="1" dirty="0">
                          <a:latin typeface="Arial" panose="020B0604020202020204" pitchFamily="34" charset="0"/>
                          <a:cs typeface="Arial" panose="020B0604020202020204" pitchFamily="34" charset="0"/>
                        </a:rPr>
                        <a:t>Farming</a:t>
                      </a:r>
                    </a:p>
                  </a:txBody>
                  <a:tcPr>
                    <a:solidFill>
                      <a:schemeClr val="accent5">
                        <a:lumMod val="40000"/>
                        <a:lumOff val="60000"/>
                      </a:schemeClr>
                    </a:solidFill>
                  </a:tcPr>
                </a:tc>
                <a:tc hMerge="1">
                  <a:txBody>
                    <a:bodyPr/>
                    <a:lstStyle/>
                    <a:p>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tc gridSpan="2">
                  <a:txBody>
                    <a:bodyPr/>
                    <a:lstStyle/>
                    <a:p>
                      <a:r>
                        <a:rPr lang="en-GB" sz="700" b="1" dirty="0">
                          <a:latin typeface="Arial" panose="020B0604020202020204" pitchFamily="34" charset="0"/>
                          <a:cs typeface="Arial" panose="020B0604020202020204" pitchFamily="34" charset="0"/>
                        </a:rPr>
                        <a:t>Industry </a:t>
                      </a:r>
                    </a:p>
                  </a:txBody>
                  <a:tcPr>
                    <a:solidFill>
                      <a:schemeClr val="accent5">
                        <a:lumMod val="40000"/>
                        <a:lumOff val="60000"/>
                      </a:schemeClr>
                    </a:solidFill>
                  </a:tcPr>
                </a:tc>
                <a:tc hMerge="1">
                  <a:txBody>
                    <a:bodyPr/>
                    <a:lstStyle/>
                    <a:p>
                      <a:endParaRPr lang="en-GB" sz="700" b="1" dirty="0">
                        <a:latin typeface="Arial" panose="020B0604020202020204" pitchFamily="34" charset="0"/>
                        <a:cs typeface="Arial" panose="020B0604020202020204" pitchFamily="34" charset="0"/>
                      </a:endParaRPr>
                    </a:p>
                  </a:txBody>
                  <a:tcPr>
                    <a:solidFill>
                      <a:schemeClr val="accent5">
                        <a:lumMod val="40000"/>
                        <a:lumOff val="60000"/>
                      </a:schemeClr>
                    </a:solidFill>
                  </a:tcPr>
                </a:tc>
                <a:extLst>
                  <a:ext uri="{0D108BD9-81ED-4DB2-BD59-A6C34878D82A}">
                    <a16:rowId xmlns:a16="http://schemas.microsoft.com/office/drawing/2014/main" val="14448220"/>
                  </a:ext>
                </a:extLst>
              </a:tr>
              <a:tr h="929876">
                <a:tc>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Agriculture</a:t>
                      </a:r>
                      <a:r>
                        <a:rPr lang="en-GB" sz="700" baseline="0" dirty="0">
                          <a:latin typeface="Arial" panose="020B0604020202020204" pitchFamily="34" charset="0"/>
                          <a:cs typeface="Arial" panose="020B0604020202020204" pitchFamily="34" charset="0"/>
                        </a:rPr>
                        <a:t> productivity may increase under warmer conditions. </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Farmers could potentially grow new foods used to warmer climates. E.g. Soya, Wine.</a:t>
                      </a:r>
                    </a:p>
                    <a:p>
                      <a:pPr marL="171450" indent="-171450">
                        <a:buFont typeface="Arial" panose="020B0604020202020204" pitchFamily="34" charset="0"/>
                        <a:buChar char="•"/>
                      </a:pPr>
                      <a:endParaRPr lang="en-GB" sz="7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endParaRPr lang="en-GB" sz="7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700" dirty="0">
                          <a:latin typeface="Arial" panose="020B0604020202020204" pitchFamily="34" charset="0"/>
                          <a:cs typeface="Arial" panose="020B0604020202020204" pitchFamily="34" charset="0"/>
                        </a:rPr>
                        <a:t>Heating</a:t>
                      </a:r>
                      <a:r>
                        <a:rPr lang="en-GB" sz="700" baseline="0" dirty="0">
                          <a:latin typeface="Arial" panose="020B0604020202020204" pitchFamily="34" charset="0"/>
                          <a:cs typeface="Arial" panose="020B0604020202020204" pitchFamily="34" charset="0"/>
                        </a:rPr>
                        <a:t> costs could fall. </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Construction industry will be boosted by the need to build sea defences. </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New designs produced to cope with conditions. </a:t>
                      </a:r>
                      <a:endParaRPr lang="en-GB" sz="700"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165127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80632166"/>
              </p:ext>
            </p:extLst>
          </p:nvPr>
        </p:nvGraphicFramePr>
        <p:xfrm>
          <a:off x="6323474" y="11888"/>
          <a:ext cx="1815749" cy="1738940"/>
        </p:xfrm>
        <a:graphic>
          <a:graphicData uri="http://schemas.openxmlformats.org/drawingml/2006/table">
            <a:tbl>
              <a:tblPr firstRow="1" bandRow="1">
                <a:tableStyleId>{7DF18680-E054-41AD-8BC1-D1AEF772440D}</a:tableStyleId>
              </a:tblPr>
              <a:tblGrid>
                <a:gridCol w="1815749">
                  <a:extLst>
                    <a:ext uri="{9D8B030D-6E8A-4147-A177-3AD203B41FA5}">
                      <a16:colId xmlns:a16="http://schemas.microsoft.com/office/drawing/2014/main" val="4107558010"/>
                    </a:ext>
                  </a:extLst>
                </a:gridCol>
              </a:tblGrid>
              <a:tr h="341578">
                <a:tc>
                  <a:txBody>
                    <a:bodyPr/>
                    <a:lstStyle/>
                    <a:p>
                      <a:r>
                        <a:rPr lang="en-GB" sz="800" dirty="0">
                          <a:latin typeface="Arial" panose="020B0604020202020204" pitchFamily="34" charset="0"/>
                          <a:cs typeface="Arial" panose="020B0604020202020204" pitchFamily="34" charset="0"/>
                        </a:rPr>
                        <a:t>Climate change</a:t>
                      </a:r>
                      <a:r>
                        <a:rPr lang="en-GB" sz="800" baseline="0" dirty="0">
                          <a:latin typeface="Arial" panose="020B0604020202020204" pitchFamily="34" charset="0"/>
                          <a:cs typeface="Arial" panose="020B0604020202020204" pitchFamily="34" charset="0"/>
                        </a:rPr>
                        <a:t> management: Paris Agreement 2015</a:t>
                      </a:r>
                      <a:endParaRPr lang="en-GB" sz="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0129887"/>
                  </a:ext>
                </a:extLst>
              </a:tr>
              <a:tr h="1397362">
                <a:tc>
                  <a:txBody>
                    <a:bodyPr/>
                    <a:lstStyle/>
                    <a:p>
                      <a:r>
                        <a:rPr lang="en-GB" sz="700" baseline="0" dirty="0">
                          <a:latin typeface="Arial" panose="020B0604020202020204" pitchFamily="34" charset="0"/>
                          <a:cs typeface="Arial" panose="020B0604020202020204" pitchFamily="34" charset="0"/>
                        </a:rPr>
                        <a:t>Paris climate conference involved 195 countries making a legally binding global climate deal. This agreement objective is to limit global warming to below 2°C. The aims of this objective are…</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Limit emissions to pre-industrial levels. </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Meet every 5 years to set new targets.</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Communicate plans to the public. </a:t>
                      </a:r>
                    </a:p>
                    <a:p>
                      <a:pPr marL="171450" indent="-171450">
                        <a:buFont typeface="Arial" panose="020B0604020202020204" pitchFamily="34" charset="0"/>
                        <a:buChar char="•"/>
                      </a:pPr>
                      <a:r>
                        <a:rPr lang="en-GB" sz="700" baseline="0" dirty="0">
                          <a:latin typeface="Arial" panose="020B0604020202020204" pitchFamily="34" charset="0"/>
                          <a:cs typeface="Arial" panose="020B0604020202020204" pitchFamily="34" charset="0"/>
                        </a:rPr>
                        <a:t>Provide support to developing countries at reducing emissions.</a:t>
                      </a:r>
                      <a:endParaRPr lang="en-GB" sz="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259383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712671386"/>
              </p:ext>
            </p:extLst>
          </p:nvPr>
        </p:nvGraphicFramePr>
        <p:xfrm>
          <a:off x="0" y="4251960"/>
          <a:ext cx="1313287" cy="2606040"/>
        </p:xfrm>
        <a:graphic>
          <a:graphicData uri="http://schemas.openxmlformats.org/drawingml/2006/table">
            <a:tbl>
              <a:tblPr firstRow="1" bandRow="1">
                <a:tableStyleId>{7DF18680-E054-41AD-8BC1-D1AEF772440D}</a:tableStyleId>
              </a:tblPr>
              <a:tblGrid>
                <a:gridCol w="1313287">
                  <a:extLst>
                    <a:ext uri="{9D8B030D-6E8A-4147-A177-3AD203B41FA5}">
                      <a16:colId xmlns:a16="http://schemas.microsoft.com/office/drawing/2014/main" val="4107558010"/>
                    </a:ext>
                  </a:extLst>
                </a:gridCol>
              </a:tblGrid>
              <a:tr h="375617">
                <a:tc>
                  <a:txBody>
                    <a:bodyPr/>
                    <a:lstStyle/>
                    <a:p>
                      <a:r>
                        <a:rPr lang="en-GB" sz="800" dirty="0">
                          <a:latin typeface="Arial" panose="020B0604020202020204" pitchFamily="34" charset="0"/>
                          <a:cs typeface="Arial" panose="020B0604020202020204" pitchFamily="34" charset="0"/>
                        </a:rPr>
                        <a:t>Impacts of climate change on the UK.</a:t>
                      </a:r>
                    </a:p>
                  </a:txBody>
                  <a:tcPr/>
                </a:tc>
                <a:extLst>
                  <a:ext uri="{0D108BD9-81ED-4DB2-BD59-A6C34878D82A}">
                    <a16:rowId xmlns:a16="http://schemas.microsoft.com/office/drawing/2014/main" val="2200129887"/>
                  </a:ext>
                </a:extLst>
              </a:tr>
              <a:tr h="2230423">
                <a:tc>
                  <a:txBody>
                    <a:bodyPr/>
                    <a:lstStyle/>
                    <a:p>
                      <a:r>
                        <a:rPr lang="en-GB" sz="800" b="1" dirty="0">
                          <a:latin typeface="Arial" panose="020B0604020202020204" pitchFamily="34" charset="0"/>
                          <a:cs typeface="Arial" panose="020B0604020202020204" pitchFamily="34" charset="0"/>
                        </a:rPr>
                        <a:t>The</a:t>
                      </a:r>
                      <a:r>
                        <a:rPr lang="en-GB" sz="800" b="1" baseline="0" dirty="0">
                          <a:latin typeface="Arial" panose="020B0604020202020204" pitchFamily="34" charset="0"/>
                          <a:cs typeface="Arial" panose="020B0604020202020204" pitchFamily="34" charset="0"/>
                        </a:rPr>
                        <a:t> UK’s climate is also changing. It is expected to…</a:t>
                      </a:r>
                    </a:p>
                    <a:p>
                      <a:endParaRPr lang="en-GB" sz="800" b="1"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800" b="1" baseline="0" dirty="0">
                          <a:latin typeface="Arial" panose="020B0604020202020204" pitchFamily="34" charset="0"/>
                          <a:cs typeface="Arial" panose="020B0604020202020204" pitchFamily="34" charset="0"/>
                        </a:rPr>
                        <a:t>Increase in </a:t>
                      </a:r>
                      <a:r>
                        <a:rPr lang="en-GB" sz="800" b="1" baseline="0">
                          <a:latin typeface="Arial" panose="020B0604020202020204" pitchFamily="34" charset="0"/>
                          <a:cs typeface="Arial" panose="020B0604020202020204" pitchFamily="34" charset="0"/>
                        </a:rPr>
                        <a:t>average temperature.</a:t>
                      </a:r>
                      <a:endParaRPr lang="en-GB" sz="800" b="1"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800" b="1" baseline="0" dirty="0">
                          <a:latin typeface="Arial" panose="020B0604020202020204" pitchFamily="34" charset="0"/>
                          <a:cs typeface="Arial" panose="020B0604020202020204" pitchFamily="34" charset="0"/>
                        </a:rPr>
                        <a:t>Have warmer, but wetter winters.</a:t>
                      </a:r>
                    </a:p>
                    <a:p>
                      <a:pPr marL="171450" indent="-171450">
                        <a:buFont typeface="Arial" panose="020B0604020202020204" pitchFamily="34" charset="0"/>
                        <a:buChar char="•"/>
                      </a:pPr>
                      <a:r>
                        <a:rPr lang="en-GB" sz="800" b="1" baseline="0" dirty="0">
                          <a:latin typeface="Arial" panose="020B0604020202020204" pitchFamily="34" charset="0"/>
                          <a:cs typeface="Arial" panose="020B0604020202020204" pitchFamily="34" charset="0"/>
                        </a:rPr>
                        <a:t>Have warmer and drier summers.</a:t>
                      </a:r>
                    </a:p>
                    <a:p>
                      <a:endParaRPr lang="en-GB" sz="800" b="1" baseline="0" dirty="0">
                        <a:latin typeface="Arial" panose="020B0604020202020204" pitchFamily="34" charset="0"/>
                        <a:cs typeface="Arial" panose="020B0604020202020204" pitchFamily="34" charset="0"/>
                      </a:endParaRPr>
                    </a:p>
                    <a:p>
                      <a:r>
                        <a:rPr lang="en-GB" sz="800" b="1" baseline="0" dirty="0">
                          <a:latin typeface="Arial" panose="020B0604020202020204" pitchFamily="34" charset="0"/>
                          <a:cs typeface="Arial" panose="020B0604020202020204" pitchFamily="34" charset="0"/>
                        </a:rPr>
                        <a:t>However, not all the impacts to the UK will be negative, there are clear benefits for a changing climate. </a:t>
                      </a:r>
                      <a:endParaRPr lang="en-GB" sz="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2593832"/>
                  </a:ext>
                </a:extLst>
              </a:tr>
            </a:tbl>
          </a:graphicData>
        </a:graphic>
      </p:graphicFrame>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449779">
            <a:off x="5919465" y="25548"/>
            <a:ext cx="408108" cy="25056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436" y="2802792"/>
            <a:ext cx="3108468" cy="1418822"/>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8661" r="21500"/>
          <a:stretch/>
        </p:blipFill>
        <p:spPr>
          <a:xfrm>
            <a:off x="8157923" y="11888"/>
            <a:ext cx="1725206" cy="1723767"/>
          </a:xfrm>
          <a:prstGeom prst="rect">
            <a:avLst/>
          </a:prstGeom>
        </p:spPr>
      </p:pic>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1824" y="11888"/>
            <a:ext cx="373644" cy="672559"/>
          </a:xfrm>
          <a:prstGeom prst="rect">
            <a:avLst/>
          </a:prstGeom>
        </p:spPr>
      </p:pic>
      <p:pic>
        <p:nvPicPr>
          <p:cNvPr id="17" name="Picture 16"/>
          <p:cNvPicPr>
            <a:picLocks noChangeAspect="1"/>
          </p:cNvPicPr>
          <p:nvPr/>
        </p:nvPicPr>
        <p:blipFill rotWithShape="1">
          <a:blip r:embed="rId6" cstate="hqprint">
            <a:extLst>
              <a:ext uri="{28A0092B-C50C-407E-A947-70E740481C1C}">
                <a14:useLocalDpi xmlns:a14="http://schemas.microsoft.com/office/drawing/2010/main" val="0"/>
              </a:ext>
            </a:extLst>
          </a:blip>
          <a:srcRect l="20068" t="3457" r="17625" b="13693"/>
          <a:stretch/>
        </p:blipFill>
        <p:spPr>
          <a:xfrm>
            <a:off x="4596679" y="4709418"/>
            <a:ext cx="693868" cy="740406"/>
          </a:xfrm>
          <a:prstGeom prst="rect">
            <a:avLst/>
          </a:prstGeom>
        </p:spPr>
      </p:pic>
      <p:pic>
        <p:nvPicPr>
          <p:cNvPr id="4" name="Picture 3"/>
          <p:cNvPicPr>
            <a:picLocks noChangeAspect="1"/>
          </p:cNvPicPr>
          <p:nvPr/>
        </p:nvPicPr>
        <p:blipFill>
          <a:blip r:embed="rId7" cstate="hqprint">
            <a:biLevel thresh="50000"/>
            <a:extLst>
              <a:ext uri="{28A0092B-C50C-407E-A947-70E740481C1C}">
                <a14:useLocalDpi xmlns:a14="http://schemas.microsoft.com/office/drawing/2010/main" val="0"/>
              </a:ext>
            </a:extLst>
          </a:blip>
          <a:stretch>
            <a:fillRect/>
          </a:stretch>
        </p:blipFill>
        <p:spPr>
          <a:xfrm rot="300283">
            <a:off x="4958927" y="4236804"/>
            <a:ext cx="373625" cy="580871"/>
          </a:xfrm>
          <a:prstGeom prst="rect">
            <a:avLst/>
          </a:prstGeom>
        </p:spPr>
      </p:pic>
      <p:pic>
        <p:nvPicPr>
          <p:cNvPr id="18" name="Picture 17"/>
          <p:cNvPicPr>
            <a:picLocks noChangeAspect="1"/>
          </p:cNvPicPr>
          <p:nvPr/>
        </p:nvPicPr>
        <p:blipFill rotWithShape="1">
          <a:blip r:embed="rId8" cstate="hqprint">
            <a:extLst>
              <a:ext uri="{28A0092B-C50C-407E-A947-70E740481C1C}">
                <a14:useLocalDpi xmlns:a14="http://schemas.microsoft.com/office/drawing/2010/main" val="0"/>
              </a:ext>
            </a:extLst>
          </a:blip>
          <a:srcRect l="16199" r="20230"/>
          <a:stretch/>
        </p:blipFill>
        <p:spPr>
          <a:xfrm>
            <a:off x="2643600" y="5939622"/>
            <a:ext cx="638687" cy="618486"/>
          </a:xfrm>
          <a:prstGeom prst="rect">
            <a:avLst/>
          </a:prstGeom>
        </p:spPr>
      </p:pic>
      <p:pic>
        <p:nvPicPr>
          <p:cNvPr id="20" name="Picture 19"/>
          <p:cNvPicPr>
            <a:picLocks noChangeAspect="1"/>
          </p:cNvPicPr>
          <p:nvPr/>
        </p:nvPicPr>
        <p:blipFill rotWithShape="1">
          <a:blip r:embed="rId9" cstate="hqprint">
            <a:extLst>
              <a:ext uri="{28A0092B-C50C-407E-A947-70E740481C1C}">
                <a14:useLocalDpi xmlns:a14="http://schemas.microsoft.com/office/drawing/2010/main" val="0"/>
              </a:ext>
            </a:extLst>
          </a:blip>
          <a:srcRect l="3395" t="21085" r="42280" b="4342"/>
          <a:stretch/>
        </p:blipFill>
        <p:spPr>
          <a:xfrm>
            <a:off x="4649988" y="5939625"/>
            <a:ext cx="640560" cy="611252"/>
          </a:xfrm>
          <a:prstGeom prst="rect">
            <a:avLst/>
          </a:prstGeom>
        </p:spPr>
      </p:pic>
      <p:pic>
        <p:nvPicPr>
          <p:cNvPr id="21" name="Picture 20"/>
          <p:cNvPicPr>
            <a:picLocks noChangeAspect="1"/>
          </p:cNvPicPr>
          <p:nvPr/>
        </p:nvPicPr>
        <p:blipFill rotWithShape="1">
          <a:blip r:embed="rId10" cstate="hqprint">
            <a:extLst>
              <a:ext uri="{28A0092B-C50C-407E-A947-70E740481C1C}">
                <a14:useLocalDpi xmlns:a14="http://schemas.microsoft.com/office/drawing/2010/main" val="0"/>
              </a:ext>
            </a:extLst>
          </a:blip>
          <a:srcRect l="27776"/>
          <a:stretch/>
        </p:blipFill>
        <p:spPr>
          <a:xfrm>
            <a:off x="6925129" y="4709418"/>
            <a:ext cx="635732" cy="679546"/>
          </a:xfrm>
          <a:prstGeom prst="rect">
            <a:avLst/>
          </a:prstGeom>
        </p:spPr>
      </p:pic>
      <p:pic>
        <p:nvPicPr>
          <p:cNvPr id="23" name="Picture 22"/>
          <p:cNvPicPr>
            <a:picLocks noChangeAspect="1"/>
          </p:cNvPicPr>
          <p:nvPr/>
        </p:nvPicPr>
        <p:blipFill rotWithShape="1">
          <a:blip r:embed="rId11" cstate="hqprint">
            <a:extLst>
              <a:ext uri="{28A0092B-C50C-407E-A947-70E740481C1C}">
                <a14:useLocalDpi xmlns:a14="http://schemas.microsoft.com/office/drawing/2010/main" val="0"/>
              </a:ext>
            </a:extLst>
          </a:blip>
          <a:srcRect l="15724"/>
          <a:stretch/>
        </p:blipFill>
        <p:spPr>
          <a:xfrm>
            <a:off x="9154293" y="4709418"/>
            <a:ext cx="721175" cy="680833"/>
          </a:xfrm>
          <a:prstGeom prst="rect">
            <a:avLst/>
          </a:prstGeom>
        </p:spPr>
      </p:pic>
      <p:pic>
        <p:nvPicPr>
          <p:cNvPr id="22" name="Picture 21"/>
          <p:cNvPicPr>
            <a:picLocks noChangeAspect="1"/>
          </p:cNvPicPr>
          <p:nvPr/>
        </p:nvPicPr>
        <p:blipFill rotWithShape="1">
          <a:blip r:embed="rId12" cstate="hqprint">
            <a:extLst>
              <a:ext uri="{28A0092B-C50C-407E-A947-70E740481C1C}">
                <a14:useLocalDpi xmlns:a14="http://schemas.microsoft.com/office/drawing/2010/main" val="0"/>
              </a:ext>
            </a:extLst>
          </a:blip>
          <a:srcRect r="29992"/>
          <a:stretch/>
        </p:blipFill>
        <p:spPr>
          <a:xfrm>
            <a:off x="6884473" y="5939623"/>
            <a:ext cx="676387" cy="679546"/>
          </a:xfrm>
          <a:prstGeom prst="rect">
            <a:avLst/>
          </a:prstGeom>
        </p:spPr>
      </p:pic>
      <p:pic>
        <p:nvPicPr>
          <p:cNvPr id="8" name="Picture 7"/>
          <p:cNvPicPr>
            <a:picLocks noChangeAspect="1"/>
          </p:cNvPicPr>
          <p:nvPr/>
        </p:nvPicPr>
        <p:blipFill>
          <a:blip r:embed="rId7"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300283">
            <a:off x="9507750" y="4172974"/>
            <a:ext cx="373625" cy="580871"/>
          </a:xfrm>
          <a:prstGeom prst="rect">
            <a:avLst/>
          </a:prstGeom>
        </p:spPr>
      </p:pic>
      <p:pic>
        <p:nvPicPr>
          <p:cNvPr id="24" name="Picture 23"/>
          <p:cNvPicPr>
            <a:picLocks noChangeAspect="1"/>
          </p:cNvPicPr>
          <p:nvPr/>
        </p:nvPicPr>
        <p:blipFill rotWithShape="1">
          <a:blip r:embed="rId13" cstate="hqprint">
            <a:extLst>
              <a:ext uri="{28A0092B-C50C-407E-A947-70E740481C1C}">
                <a14:useLocalDpi xmlns:a14="http://schemas.microsoft.com/office/drawing/2010/main" val="0"/>
              </a:ext>
            </a:extLst>
          </a:blip>
          <a:srcRect l="15392" t="2641" r="6327" b="1393"/>
          <a:stretch/>
        </p:blipFill>
        <p:spPr>
          <a:xfrm>
            <a:off x="9157425" y="5939623"/>
            <a:ext cx="718041" cy="618486"/>
          </a:xfrm>
          <a:prstGeom prst="rect">
            <a:avLst/>
          </a:prstGeom>
        </p:spPr>
      </p:pic>
      <p:pic>
        <p:nvPicPr>
          <p:cNvPr id="25" name="Picture 24"/>
          <p:cNvPicPr>
            <a:picLocks noChangeAspect="1"/>
          </p:cNvPicPr>
          <p:nvPr/>
        </p:nvPicPr>
        <p:blipFill rotWithShape="1">
          <a:blip r:embed="rId14" cstate="hqprint">
            <a:extLst>
              <a:ext uri="{28A0092B-C50C-407E-A947-70E740481C1C}">
                <a14:useLocalDpi xmlns:a14="http://schemas.microsoft.com/office/drawing/2010/main" val="0"/>
              </a:ext>
            </a:extLst>
          </a:blip>
          <a:srcRect r="31379"/>
          <a:stretch/>
        </p:blipFill>
        <p:spPr>
          <a:xfrm>
            <a:off x="2697595" y="4709418"/>
            <a:ext cx="584693" cy="618486"/>
          </a:xfrm>
          <a:prstGeom prst="rect">
            <a:avLst/>
          </a:prstGeom>
        </p:spPr>
      </p:pic>
      <p:pic>
        <p:nvPicPr>
          <p:cNvPr id="26" name="Picture 25"/>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rot="1055684">
            <a:off x="9450798" y="1665670"/>
            <a:ext cx="413589" cy="289512"/>
          </a:xfrm>
          <a:prstGeom prst="rect">
            <a:avLst/>
          </a:prstGeom>
        </p:spPr>
      </p:pic>
    </p:spTree>
    <p:extLst>
      <p:ext uri="{BB962C8B-B14F-4D97-AF65-F5344CB8AC3E}">
        <p14:creationId xmlns:p14="http://schemas.microsoft.com/office/powerpoint/2010/main" val="30872176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1743</TotalTime>
  <Words>2186</Words>
  <Application>Microsoft Office PowerPoint</Application>
  <PresentationFormat>A4 Paper (210x297 mm)</PresentationFormat>
  <Paragraphs>164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Times New Roman</vt:lpstr>
      <vt:lpstr>Trebuchet MS</vt:lpstr>
      <vt:lpstr>Wingdings 3</vt:lpstr>
      <vt:lpstr>Facet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R.Hodgkins</cp:lastModifiedBy>
  <cp:revision>59</cp:revision>
  <dcterms:created xsi:type="dcterms:W3CDTF">2016-08-26T22:04:55Z</dcterms:created>
  <dcterms:modified xsi:type="dcterms:W3CDTF">2022-09-20T10:25:35Z</dcterms:modified>
</cp:coreProperties>
</file>